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0691813" cy="7561263"/>
  <p:notesSz cx="6797675" cy="9926638"/>
  <p:defaultTextStyle>
    <a:defPPr>
      <a:defRPr lang="fr-FR"/>
    </a:defPPr>
    <a:lvl1pPr algn="l" defTabSz="1041400" rtl="0" fontAlgn="base">
      <a:spcBef>
        <a:spcPct val="0"/>
      </a:spcBef>
      <a:spcAft>
        <a:spcPct val="0"/>
      </a:spcAft>
      <a:defRPr sz="2100" kern="1200">
        <a:solidFill>
          <a:schemeClr val="tx1"/>
        </a:solidFill>
        <a:latin typeface="Arial" charset="0"/>
        <a:ea typeface="+mn-ea"/>
        <a:cs typeface="+mn-cs"/>
      </a:defRPr>
    </a:lvl1pPr>
    <a:lvl2pPr marL="520700" indent="-63500" algn="l" defTabSz="1041400" rtl="0" fontAlgn="base">
      <a:spcBef>
        <a:spcPct val="0"/>
      </a:spcBef>
      <a:spcAft>
        <a:spcPct val="0"/>
      </a:spcAft>
      <a:defRPr sz="2100" kern="1200">
        <a:solidFill>
          <a:schemeClr val="tx1"/>
        </a:solidFill>
        <a:latin typeface="Arial" charset="0"/>
        <a:ea typeface="+mn-ea"/>
        <a:cs typeface="+mn-cs"/>
      </a:defRPr>
    </a:lvl2pPr>
    <a:lvl3pPr marL="1041400" indent="-127000" algn="l" defTabSz="1041400" rtl="0" fontAlgn="base">
      <a:spcBef>
        <a:spcPct val="0"/>
      </a:spcBef>
      <a:spcAft>
        <a:spcPct val="0"/>
      </a:spcAft>
      <a:defRPr sz="2100" kern="1200">
        <a:solidFill>
          <a:schemeClr val="tx1"/>
        </a:solidFill>
        <a:latin typeface="Arial" charset="0"/>
        <a:ea typeface="+mn-ea"/>
        <a:cs typeface="+mn-cs"/>
      </a:defRPr>
    </a:lvl3pPr>
    <a:lvl4pPr marL="1563688" indent="-192088" algn="l" defTabSz="1041400" rtl="0" fontAlgn="base">
      <a:spcBef>
        <a:spcPct val="0"/>
      </a:spcBef>
      <a:spcAft>
        <a:spcPct val="0"/>
      </a:spcAft>
      <a:defRPr sz="2100" kern="1200">
        <a:solidFill>
          <a:schemeClr val="tx1"/>
        </a:solidFill>
        <a:latin typeface="Arial" charset="0"/>
        <a:ea typeface="+mn-ea"/>
        <a:cs typeface="+mn-cs"/>
      </a:defRPr>
    </a:lvl4pPr>
    <a:lvl5pPr marL="2084388" indent="-255588" algn="l" defTabSz="1041400" rtl="0" fontAlgn="base">
      <a:spcBef>
        <a:spcPct val="0"/>
      </a:spcBef>
      <a:spcAft>
        <a:spcPct val="0"/>
      </a:spcAft>
      <a:defRPr sz="2100" kern="1200">
        <a:solidFill>
          <a:schemeClr val="tx1"/>
        </a:solidFill>
        <a:latin typeface="Arial" charset="0"/>
        <a:ea typeface="+mn-ea"/>
        <a:cs typeface="+mn-cs"/>
      </a:defRPr>
    </a:lvl5pPr>
    <a:lvl6pPr marL="2286000" algn="l" defTabSz="914400" rtl="0" eaLnBrk="1" latinLnBrk="0" hangingPunct="1">
      <a:defRPr sz="2100" kern="1200">
        <a:solidFill>
          <a:schemeClr val="tx1"/>
        </a:solidFill>
        <a:latin typeface="Arial" charset="0"/>
        <a:ea typeface="+mn-ea"/>
        <a:cs typeface="+mn-cs"/>
      </a:defRPr>
    </a:lvl6pPr>
    <a:lvl7pPr marL="2743200" algn="l" defTabSz="914400" rtl="0" eaLnBrk="1" latinLnBrk="0" hangingPunct="1">
      <a:defRPr sz="2100" kern="1200">
        <a:solidFill>
          <a:schemeClr val="tx1"/>
        </a:solidFill>
        <a:latin typeface="Arial" charset="0"/>
        <a:ea typeface="+mn-ea"/>
        <a:cs typeface="+mn-cs"/>
      </a:defRPr>
    </a:lvl7pPr>
    <a:lvl8pPr marL="3200400" algn="l" defTabSz="914400" rtl="0" eaLnBrk="1" latinLnBrk="0" hangingPunct="1">
      <a:defRPr sz="2100" kern="1200">
        <a:solidFill>
          <a:schemeClr val="tx1"/>
        </a:solidFill>
        <a:latin typeface="Arial" charset="0"/>
        <a:ea typeface="+mn-ea"/>
        <a:cs typeface="+mn-cs"/>
      </a:defRPr>
    </a:lvl8pPr>
    <a:lvl9pPr marL="3657600" algn="l" defTabSz="914400" rtl="0" eaLnBrk="1" latinLnBrk="0" hangingPunct="1">
      <a:defRPr sz="2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3969" autoAdjust="0"/>
    <p:restoredTop sz="94660"/>
  </p:normalViewPr>
  <p:slideViewPr>
    <p:cSldViewPr>
      <p:cViewPr varScale="1">
        <p:scale>
          <a:sx n="106" d="100"/>
          <a:sy n="106" d="100"/>
        </p:scale>
        <p:origin x="1962" y="102"/>
      </p:cViewPr>
      <p:guideLst>
        <p:guide orient="horz" pos="2382"/>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bwMode="auto">
          <a:xfrm>
            <a:off x="0" y="0"/>
            <a:ext cx="2945862" cy="497334"/>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lvl1pPr defTabSz="1041760">
              <a:defRPr sz="1200">
                <a:latin typeface="Calibri" pitchFamily="34" charset="0"/>
              </a:defRPr>
            </a:lvl1pPr>
          </a:lstStyle>
          <a:p>
            <a:endParaRPr lang="fr-FR"/>
          </a:p>
        </p:txBody>
      </p:sp>
      <p:sp>
        <p:nvSpPr>
          <p:cNvPr id="3" name="Espace réservé de la date 2"/>
          <p:cNvSpPr>
            <a:spLocks noGrp="1"/>
          </p:cNvSpPr>
          <p:nvPr>
            <p:ph type="dt" idx="1"/>
          </p:nvPr>
        </p:nvSpPr>
        <p:spPr bwMode="auto">
          <a:xfrm>
            <a:off x="3850294" y="0"/>
            <a:ext cx="2945862" cy="497334"/>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lvl1pPr algn="r" defTabSz="1041760">
              <a:defRPr sz="1200">
                <a:latin typeface="Calibri" pitchFamily="34" charset="0"/>
              </a:defRPr>
            </a:lvl1pPr>
          </a:lstStyle>
          <a:p>
            <a:fld id="{FE2A4996-C4B6-4B2F-BBAB-FD8A4C67D6B5}" type="datetimeFigureOut">
              <a:rPr lang="fr-FR"/>
              <a:pPr/>
              <a:t>18/01/2022</a:t>
            </a:fld>
            <a:endParaRPr lang="fr-FR"/>
          </a:p>
        </p:txBody>
      </p:sp>
      <p:sp>
        <p:nvSpPr>
          <p:cNvPr id="4" name="Espace réservé de l'image des diapositives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87856" tIns="43928" rIns="87856" bIns="43928" rtlCol="0" anchor="ctr"/>
          <a:lstStyle/>
          <a:p>
            <a:pPr lvl="0"/>
            <a:endParaRPr lang="fr-FR" noProof="0"/>
          </a:p>
        </p:txBody>
      </p:sp>
      <p:sp>
        <p:nvSpPr>
          <p:cNvPr id="5" name="Espace réservé des commentaires 4"/>
          <p:cNvSpPr>
            <a:spLocks noGrp="1"/>
          </p:cNvSpPr>
          <p:nvPr>
            <p:ph type="body" sz="quarter" idx="3"/>
          </p:nvPr>
        </p:nvSpPr>
        <p:spPr bwMode="auto">
          <a:xfrm>
            <a:off x="680985" y="4714652"/>
            <a:ext cx="5435708" cy="4466757"/>
          </a:xfrm>
          <a:prstGeom prst="rect">
            <a:avLst/>
          </a:prstGeom>
          <a:noFill/>
          <a:ln w="9525">
            <a:noFill/>
            <a:miter lim="800000"/>
            <a:headEnd/>
            <a:tailEnd/>
          </a:ln>
        </p:spPr>
        <p:txBody>
          <a:bodyPr vert="horz" wrap="square" lIns="91423" tIns="45712" rIns="91423" bIns="45712"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bwMode="auto">
          <a:xfrm>
            <a:off x="0" y="9427767"/>
            <a:ext cx="2945862" cy="497333"/>
          </a:xfrm>
          <a:prstGeom prst="rect">
            <a:avLst/>
          </a:prstGeom>
          <a:noFill/>
          <a:ln w="9525">
            <a:noFill/>
            <a:miter lim="800000"/>
            <a:headEnd/>
            <a:tailEnd/>
          </a:ln>
        </p:spPr>
        <p:txBody>
          <a:bodyPr vert="horz" wrap="square" lIns="91423" tIns="45712" rIns="91423" bIns="45712" numCol="1" anchor="b" anchorCtr="0" compatLnSpc="1">
            <a:prstTxWarp prst="textNoShape">
              <a:avLst/>
            </a:prstTxWarp>
          </a:bodyPr>
          <a:lstStyle>
            <a:lvl1pPr defTabSz="1041760">
              <a:defRPr sz="1200">
                <a:latin typeface="Calibri" pitchFamily="34" charset="0"/>
              </a:defRPr>
            </a:lvl1pPr>
          </a:lstStyle>
          <a:p>
            <a:endParaRPr lang="fr-FR"/>
          </a:p>
        </p:txBody>
      </p:sp>
      <p:sp>
        <p:nvSpPr>
          <p:cNvPr id="7" name="Espace réservé du numéro de diapositive 6"/>
          <p:cNvSpPr>
            <a:spLocks noGrp="1"/>
          </p:cNvSpPr>
          <p:nvPr>
            <p:ph type="sldNum" sz="quarter" idx="5"/>
          </p:nvPr>
        </p:nvSpPr>
        <p:spPr bwMode="auto">
          <a:xfrm>
            <a:off x="3850294" y="9427767"/>
            <a:ext cx="2945862" cy="497333"/>
          </a:xfrm>
          <a:prstGeom prst="rect">
            <a:avLst/>
          </a:prstGeom>
          <a:noFill/>
          <a:ln w="9525">
            <a:noFill/>
            <a:miter lim="800000"/>
            <a:headEnd/>
            <a:tailEnd/>
          </a:ln>
        </p:spPr>
        <p:txBody>
          <a:bodyPr vert="horz" wrap="square" lIns="91423" tIns="45712" rIns="91423" bIns="45712" numCol="1" anchor="b" anchorCtr="0" compatLnSpc="1">
            <a:prstTxWarp prst="textNoShape">
              <a:avLst/>
            </a:prstTxWarp>
          </a:bodyPr>
          <a:lstStyle>
            <a:lvl1pPr algn="r" defTabSz="1041760">
              <a:defRPr sz="1200">
                <a:latin typeface="Calibri" pitchFamily="34" charset="0"/>
              </a:defRPr>
            </a:lvl1pPr>
          </a:lstStyle>
          <a:p>
            <a:fld id="{34582535-D8E3-4A5A-9B1C-9E8CB2CA6E95}" type="slidenum">
              <a:rPr lang="fr-FR"/>
              <a:pPr/>
              <a:t>‹N°›</a:t>
            </a:fld>
            <a:endParaRPr lang="fr-FR"/>
          </a:p>
        </p:txBody>
      </p:sp>
    </p:spTree>
    <p:extLst>
      <p:ext uri="{BB962C8B-B14F-4D97-AF65-F5344CB8AC3E}">
        <p14:creationId xmlns:p14="http://schemas.microsoft.com/office/powerpoint/2010/main" val="3614348606"/>
      </p:ext>
    </p:extLst>
  </p:cSld>
  <p:clrMap bg1="lt1" tx1="dk1" bg2="lt2" tx2="dk2" accent1="accent1" accent2="accent2" accent3="accent3" accent4="accent4" accent5="accent5" accent6="accent6" hlink="hlink" folHlink="folHlink"/>
  <p:notesStyle>
    <a:lvl1pPr algn="l" defTabSz="1041400" rtl="0" eaLnBrk="0" fontAlgn="base" hangingPunct="0">
      <a:spcBef>
        <a:spcPct val="30000"/>
      </a:spcBef>
      <a:spcAft>
        <a:spcPct val="0"/>
      </a:spcAft>
      <a:defRPr sz="1400" kern="1200">
        <a:solidFill>
          <a:schemeClr val="tx1"/>
        </a:solidFill>
        <a:latin typeface="+mn-lt"/>
        <a:ea typeface="+mn-ea"/>
        <a:cs typeface="+mn-cs"/>
      </a:defRPr>
    </a:lvl1pPr>
    <a:lvl2pPr marL="520700" algn="l" defTabSz="1041400" rtl="0" eaLnBrk="0" fontAlgn="base" hangingPunct="0">
      <a:spcBef>
        <a:spcPct val="30000"/>
      </a:spcBef>
      <a:spcAft>
        <a:spcPct val="0"/>
      </a:spcAft>
      <a:defRPr sz="1400" kern="1200">
        <a:solidFill>
          <a:schemeClr val="tx1"/>
        </a:solidFill>
        <a:latin typeface="+mn-lt"/>
        <a:ea typeface="+mn-ea"/>
        <a:cs typeface="+mn-cs"/>
      </a:defRPr>
    </a:lvl2pPr>
    <a:lvl3pPr marL="1041400" algn="l" defTabSz="1041400" rtl="0" eaLnBrk="0" fontAlgn="base" hangingPunct="0">
      <a:spcBef>
        <a:spcPct val="30000"/>
      </a:spcBef>
      <a:spcAft>
        <a:spcPct val="0"/>
      </a:spcAft>
      <a:defRPr sz="1400" kern="1200">
        <a:solidFill>
          <a:schemeClr val="tx1"/>
        </a:solidFill>
        <a:latin typeface="+mn-lt"/>
        <a:ea typeface="+mn-ea"/>
        <a:cs typeface="+mn-cs"/>
      </a:defRPr>
    </a:lvl3pPr>
    <a:lvl4pPr marL="1563688" algn="l" defTabSz="1041400" rtl="0" eaLnBrk="0" fontAlgn="base" hangingPunct="0">
      <a:spcBef>
        <a:spcPct val="30000"/>
      </a:spcBef>
      <a:spcAft>
        <a:spcPct val="0"/>
      </a:spcAft>
      <a:defRPr sz="1400" kern="1200">
        <a:solidFill>
          <a:schemeClr val="tx1"/>
        </a:solidFill>
        <a:latin typeface="+mn-lt"/>
        <a:ea typeface="+mn-ea"/>
        <a:cs typeface="+mn-cs"/>
      </a:defRPr>
    </a:lvl4pPr>
    <a:lvl5pPr marL="2084388" algn="l" defTabSz="1041400" rtl="0" eaLnBrk="0" fontAlgn="base" hangingPunct="0">
      <a:spcBef>
        <a:spcPct val="30000"/>
      </a:spcBef>
      <a:spcAft>
        <a:spcPct val="0"/>
      </a:spcAft>
      <a:defRPr sz="1400" kern="1200">
        <a:solidFill>
          <a:schemeClr val="tx1"/>
        </a:solidFill>
        <a:latin typeface="+mn-lt"/>
        <a:ea typeface="+mn-ea"/>
        <a:cs typeface="+mn-cs"/>
      </a:defRPr>
    </a:lvl5pPr>
    <a:lvl6pPr marL="2607412" algn="l" defTabSz="1042965" rtl="0" eaLnBrk="1" latinLnBrk="0" hangingPunct="1">
      <a:defRPr sz="1400" kern="1200">
        <a:solidFill>
          <a:schemeClr val="tx1"/>
        </a:solidFill>
        <a:latin typeface="+mn-lt"/>
        <a:ea typeface="+mn-ea"/>
        <a:cs typeface="+mn-cs"/>
      </a:defRPr>
    </a:lvl6pPr>
    <a:lvl7pPr marL="3128894" algn="l" defTabSz="1042965" rtl="0" eaLnBrk="1" latinLnBrk="0" hangingPunct="1">
      <a:defRPr sz="1400" kern="1200">
        <a:solidFill>
          <a:schemeClr val="tx1"/>
        </a:solidFill>
        <a:latin typeface="+mn-lt"/>
        <a:ea typeface="+mn-ea"/>
        <a:cs typeface="+mn-cs"/>
      </a:defRPr>
    </a:lvl7pPr>
    <a:lvl8pPr marL="3650376" algn="l" defTabSz="1042965" rtl="0" eaLnBrk="1" latinLnBrk="0" hangingPunct="1">
      <a:defRPr sz="1400" kern="1200">
        <a:solidFill>
          <a:schemeClr val="tx1"/>
        </a:solidFill>
        <a:latin typeface="+mn-lt"/>
        <a:ea typeface="+mn-ea"/>
        <a:cs typeface="+mn-cs"/>
      </a:defRPr>
    </a:lvl8pPr>
    <a:lvl9pPr marL="4171859" algn="l" defTabSz="1042965"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5362" name="Espace réservé des commentaires 2"/>
          <p:cNvSpPr>
            <a:spLocks noGrp="1"/>
          </p:cNvSpPr>
          <p:nvPr>
            <p:ph type="body" idx="1"/>
          </p:nvPr>
        </p:nvSpPr>
        <p:spPr/>
        <p:txBody>
          <a:bodyPr/>
          <a:lstStyle/>
          <a:p>
            <a:pPr eaLnBrk="1" hangingPunct="1">
              <a:spcBef>
                <a:spcPct val="0"/>
              </a:spcBef>
            </a:pPr>
            <a:endParaRPr lang="fr-FR" smtClean="0"/>
          </a:p>
        </p:txBody>
      </p:sp>
      <p:sp>
        <p:nvSpPr>
          <p:cNvPr id="15363" name="Espace réservé du numéro de diapositive 3"/>
          <p:cNvSpPr>
            <a:spLocks noGrp="1"/>
          </p:cNvSpPr>
          <p:nvPr>
            <p:ph type="sldNum" sz="quarter" idx="5"/>
          </p:nvPr>
        </p:nvSpPr>
        <p:spPr>
          <a:noFill/>
        </p:spPr>
        <p:txBody>
          <a:bodyPr/>
          <a:lstStyle/>
          <a:p>
            <a:fld id="{BE3869B1-5F69-4527-9CC6-78806B1EDCDA}" type="slidenum">
              <a:rPr lang="fr-FR"/>
              <a:pPr/>
              <a:t>1</a:t>
            </a:fld>
            <a:endParaRPr lang="fr-FR"/>
          </a:p>
        </p:txBody>
      </p:sp>
    </p:spTree>
    <p:extLst>
      <p:ext uri="{BB962C8B-B14F-4D97-AF65-F5344CB8AC3E}">
        <p14:creationId xmlns:p14="http://schemas.microsoft.com/office/powerpoint/2010/main" val="2448284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410" name="Espace réservé des commentaires 2"/>
          <p:cNvSpPr>
            <a:spLocks noGrp="1"/>
          </p:cNvSpPr>
          <p:nvPr>
            <p:ph type="body" idx="1"/>
          </p:nvPr>
        </p:nvSpPr>
        <p:spPr/>
        <p:txBody>
          <a:bodyPr/>
          <a:lstStyle/>
          <a:p>
            <a:pPr eaLnBrk="1" hangingPunct="1">
              <a:spcBef>
                <a:spcPct val="0"/>
              </a:spcBef>
            </a:pPr>
            <a:endParaRPr lang="fr-FR" smtClean="0"/>
          </a:p>
        </p:txBody>
      </p:sp>
      <p:sp>
        <p:nvSpPr>
          <p:cNvPr id="17411" name="Espace réservé du numéro de diapositive 3"/>
          <p:cNvSpPr txBox="1">
            <a:spLocks noGrp="1"/>
          </p:cNvSpPr>
          <p:nvPr/>
        </p:nvSpPr>
        <p:spPr bwMode="auto">
          <a:xfrm>
            <a:off x="3850294" y="9427767"/>
            <a:ext cx="2945862" cy="497333"/>
          </a:xfrm>
          <a:prstGeom prst="rect">
            <a:avLst/>
          </a:prstGeom>
          <a:noFill/>
          <a:ln w="9525">
            <a:noFill/>
            <a:miter lim="800000"/>
            <a:headEnd/>
            <a:tailEnd/>
          </a:ln>
        </p:spPr>
        <p:txBody>
          <a:bodyPr lIns="91423" tIns="45712" rIns="91423" bIns="45712" anchor="b"/>
          <a:lstStyle/>
          <a:p>
            <a:pPr algn="r" defTabSz="1041760"/>
            <a:fld id="{3BA4294B-A096-4DBA-A72D-4B053728A5C4}" type="slidenum">
              <a:rPr lang="fr-FR" sz="1200">
                <a:latin typeface="Calibri" pitchFamily="34" charset="0"/>
              </a:rPr>
              <a:pPr algn="r" defTabSz="1041760"/>
              <a:t>2</a:t>
            </a:fld>
            <a:endParaRPr lang="fr-FR" sz="1200">
              <a:latin typeface="Calibri" pitchFamily="34" charset="0"/>
            </a:endParaRPr>
          </a:p>
        </p:txBody>
      </p:sp>
    </p:spTree>
    <p:extLst>
      <p:ext uri="{BB962C8B-B14F-4D97-AF65-F5344CB8AC3E}">
        <p14:creationId xmlns:p14="http://schemas.microsoft.com/office/powerpoint/2010/main" val="2289345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2348893"/>
            <a:ext cx="9088041" cy="1620771"/>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03772" y="4284716"/>
            <a:ext cx="7484269" cy="1932323"/>
          </a:xfrm>
        </p:spPr>
        <p:txBody>
          <a:bodyPr/>
          <a:lstStyle>
            <a:lvl1pPr marL="0" indent="0" algn="ctr">
              <a:buNone/>
              <a:defRPr>
                <a:solidFill>
                  <a:schemeClr val="tx1">
                    <a:tint val="75000"/>
                  </a:schemeClr>
                </a:solidFill>
              </a:defRPr>
            </a:lvl1pPr>
            <a:lvl2pPr marL="521482" indent="0" algn="ctr">
              <a:buNone/>
              <a:defRPr>
                <a:solidFill>
                  <a:schemeClr val="tx1">
                    <a:tint val="75000"/>
                  </a:schemeClr>
                </a:solidFill>
              </a:defRPr>
            </a:lvl2pPr>
            <a:lvl3pPr marL="1042965" indent="0" algn="ctr">
              <a:buNone/>
              <a:defRPr>
                <a:solidFill>
                  <a:schemeClr val="tx1">
                    <a:tint val="75000"/>
                  </a:schemeClr>
                </a:solidFill>
              </a:defRPr>
            </a:lvl3pPr>
            <a:lvl4pPr marL="1564447" indent="0" algn="ctr">
              <a:buNone/>
              <a:defRPr>
                <a:solidFill>
                  <a:schemeClr val="tx1">
                    <a:tint val="75000"/>
                  </a:schemeClr>
                </a:solidFill>
              </a:defRPr>
            </a:lvl4pPr>
            <a:lvl5pPr marL="2085929" indent="0" algn="ctr">
              <a:buNone/>
              <a:defRPr>
                <a:solidFill>
                  <a:schemeClr val="tx1">
                    <a:tint val="75000"/>
                  </a:schemeClr>
                </a:solidFill>
              </a:defRPr>
            </a:lvl5pPr>
            <a:lvl6pPr marL="2607412" indent="0" algn="ctr">
              <a:buNone/>
              <a:defRPr>
                <a:solidFill>
                  <a:schemeClr val="tx1">
                    <a:tint val="75000"/>
                  </a:schemeClr>
                </a:solidFill>
              </a:defRPr>
            </a:lvl6pPr>
            <a:lvl7pPr marL="3128894" indent="0" algn="ctr">
              <a:buNone/>
              <a:defRPr>
                <a:solidFill>
                  <a:schemeClr val="tx1">
                    <a:tint val="75000"/>
                  </a:schemeClr>
                </a:solidFill>
              </a:defRPr>
            </a:lvl7pPr>
            <a:lvl8pPr marL="3650376" indent="0" algn="ctr">
              <a:buNone/>
              <a:defRPr>
                <a:solidFill>
                  <a:schemeClr val="tx1">
                    <a:tint val="75000"/>
                  </a:schemeClr>
                </a:solidFill>
              </a:defRPr>
            </a:lvl8pPr>
            <a:lvl9pPr marL="4171859"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4E178355-496F-4C6D-9135-1DC1B2AE77CC}" type="datetimeFigureOut">
              <a:rPr lang="fr-FR"/>
              <a:pPr>
                <a:defRPr/>
              </a:pPr>
              <a:t>18/01/2022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C9D0A30-BBB1-4F23-92DB-D1CF2B4E70F8}"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19C66B84-3D8A-48E2-8114-8B6555349B17}" type="datetimeFigureOut">
              <a:rPr lang="fr-FR"/>
              <a:pPr>
                <a:defRPr/>
              </a:pPr>
              <a:t>18/01/2022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3EC99F1-EC71-46B3-9556-96B52B9F2A00}"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302802"/>
            <a:ext cx="2405658" cy="645157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34591" y="302802"/>
            <a:ext cx="7038777" cy="645157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EE4973D8-9366-44E4-B740-E806B475D310}" type="datetimeFigureOut">
              <a:rPr lang="fr-FR"/>
              <a:pPr>
                <a:defRPr/>
              </a:pPr>
              <a:t>18/01/2022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FA625D8-9398-4C2D-9CFF-BA13B3B8887B}"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BEDC17C4-1EDA-4D01-9AA5-CC5A6F22D0DE}" type="datetimeFigureOut">
              <a:rPr lang="fr-FR"/>
              <a:pPr>
                <a:defRPr/>
              </a:pPr>
              <a:t>18/01/2022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7861508-B832-46C1-8DED-94B0D3D4991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4858812"/>
            <a:ext cx="9088041" cy="1501751"/>
          </a:xfrm>
        </p:spPr>
        <p:txBody>
          <a:bodyPr anchor="t"/>
          <a:lstStyle>
            <a:lvl1pPr algn="l">
              <a:defRPr sz="46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44580" y="3204786"/>
            <a:ext cx="9088041" cy="1654026"/>
          </a:xfrm>
        </p:spPr>
        <p:txBody>
          <a:bodyPr anchor="b"/>
          <a:lstStyle>
            <a:lvl1pPr marL="0" indent="0">
              <a:buNone/>
              <a:defRPr sz="2300">
                <a:solidFill>
                  <a:schemeClr val="tx1">
                    <a:tint val="75000"/>
                  </a:schemeClr>
                </a:solidFill>
              </a:defRPr>
            </a:lvl1pPr>
            <a:lvl2pPr marL="521482" indent="0">
              <a:buNone/>
              <a:defRPr sz="2100">
                <a:solidFill>
                  <a:schemeClr val="tx1">
                    <a:tint val="75000"/>
                  </a:schemeClr>
                </a:solidFill>
              </a:defRPr>
            </a:lvl2pPr>
            <a:lvl3pPr marL="1042965" indent="0">
              <a:buNone/>
              <a:defRPr sz="1800">
                <a:solidFill>
                  <a:schemeClr val="tx1">
                    <a:tint val="75000"/>
                  </a:schemeClr>
                </a:solidFill>
              </a:defRPr>
            </a:lvl3pPr>
            <a:lvl4pPr marL="1564447" indent="0">
              <a:buNone/>
              <a:defRPr sz="1600">
                <a:solidFill>
                  <a:schemeClr val="tx1">
                    <a:tint val="75000"/>
                  </a:schemeClr>
                </a:solidFill>
              </a:defRPr>
            </a:lvl4pPr>
            <a:lvl5pPr marL="2085929" indent="0">
              <a:buNone/>
              <a:defRPr sz="1600">
                <a:solidFill>
                  <a:schemeClr val="tx1">
                    <a:tint val="75000"/>
                  </a:schemeClr>
                </a:solidFill>
              </a:defRPr>
            </a:lvl5pPr>
            <a:lvl6pPr marL="2607412" indent="0">
              <a:buNone/>
              <a:defRPr sz="1600">
                <a:solidFill>
                  <a:schemeClr val="tx1">
                    <a:tint val="75000"/>
                  </a:schemeClr>
                </a:solidFill>
              </a:defRPr>
            </a:lvl6pPr>
            <a:lvl7pPr marL="3128894" indent="0">
              <a:buNone/>
              <a:defRPr sz="1600">
                <a:solidFill>
                  <a:schemeClr val="tx1">
                    <a:tint val="75000"/>
                  </a:schemeClr>
                </a:solidFill>
              </a:defRPr>
            </a:lvl7pPr>
            <a:lvl8pPr marL="3650376" indent="0">
              <a:buNone/>
              <a:defRPr sz="1600">
                <a:solidFill>
                  <a:schemeClr val="tx1">
                    <a:tint val="75000"/>
                  </a:schemeClr>
                </a:solidFill>
              </a:defRPr>
            </a:lvl8pPr>
            <a:lvl9pPr marL="4171859"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D166C646-2DC4-47BF-BFE3-8453FD2CB0A0}" type="datetimeFigureOut">
              <a:rPr lang="fr-FR"/>
              <a:pPr>
                <a:defRPr/>
              </a:pPr>
              <a:t>18/01/2022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5A1DA9E-F4F4-4CA2-81F6-31F9454B006E}"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34591" y="1764295"/>
            <a:ext cx="4722217"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35005" y="1764295"/>
            <a:ext cx="4722217"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D47836DF-3B12-4019-B2F5-AD1124F84CE8}" type="datetimeFigureOut">
              <a:rPr lang="fr-FR"/>
              <a:pPr>
                <a:defRPr/>
              </a:pPr>
              <a:t>18/01/2022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495A4CC-3F48-486A-BC96-AC98EB72C588}"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34591" y="1692533"/>
            <a:ext cx="4724074" cy="705367"/>
          </a:xfrm>
        </p:spPr>
        <p:txBody>
          <a:bodyPr anchor="b"/>
          <a:lstStyle>
            <a:lvl1pPr marL="0" indent="0">
              <a:buNone/>
              <a:defRPr sz="2700" b="1"/>
            </a:lvl1pPr>
            <a:lvl2pPr marL="521482" indent="0">
              <a:buNone/>
              <a:defRPr sz="2300" b="1"/>
            </a:lvl2pPr>
            <a:lvl3pPr marL="1042965" indent="0">
              <a:buNone/>
              <a:defRPr sz="2100" b="1"/>
            </a:lvl3pPr>
            <a:lvl4pPr marL="1564447" indent="0">
              <a:buNone/>
              <a:defRPr sz="1800" b="1"/>
            </a:lvl4pPr>
            <a:lvl5pPr marL="2085929" indent="0">
              <a:buNone/>
              <a:defRPr sz="1800" b="1"/>
            </a:lvl5pPr>
            <a:lvl6pPr marL="2607412" indent="0">
              <a:buNone/>
              <a:defRPr sz="1800" b="1"/>
            </a:lvl6pPr>
            <a:lvl7pPr marL="3128894" indent="0">
              <a:buNone/>
              <a:defRPr sz="1800" b="1"/>
            </a:lvl7pPr>
            <a:lvl8pPr marL="3650376" indent="0">
              <a:buNone/>
              <a:defRPr sz="1800" b="1"/>
            </a:lvl8pPr>
            <a:lvl9pPr marL="4171859" indent="0">
              <a:buNone/>
              <a:defRPr sz="18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34591" y="2397901"/>
            <a:ext cx="4724074"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431293" y="1692533"/>
            <a:ext cx="4725930" cy="705367"/>
          </a:xfrm>
        </p:spPr>
        <p:txBody>
          <a:bodyPr anchor="b"/>
          <a:lstStyle>
            <a:lvl1pPr marL="0" indent="0">
              <a:buNone/>
              <a:defRPr sz="2700" b="1"/>
            </a:lvl1pPr>
            <a:lvl2pPr marL="521482" indent="0">
              <a:buNone/>
              <a:defRPr sz="2300" b="1"/>
            </a:lvl2pPr>
            <a:lvl3pPr marL="1042965" indent="0">
              <a:buNone/>
              <a:defRPr sz="2100" b="1"/>
            </a:lvl3pPr>
            <a:lvl4pPr marL="1564447" indent="0">
              <a:buNone/>
              <a:defRPr sz="1800" b="1"/>
            </a:lvl4pPr>
            <a:lvl5pPr marL="2085929" indent="0">
              <a:buNone/>
              <a:defRPr sz="1800" b="1"/>
            </a:lvl5pPr>
            <a:lvl6pPr marL="2607412" indent="0">
              <a:buNone/>
              <a:defRPr sz="1800" b="1"/>
            </a:lvl6pPr>
            <a:lvl7pPr marL="3128894" indent="0">
              <a:buNone/>
              <a:defRPr sz="1800" b="1"/>
            </a:lvl7pPr>
            <a:lvl8pPr marL="3650376" indent="0">
              <a:buNone/>
              <a:defRPr sz="1800" b="1"/>
            </a:lvl8pPr>
            <a:lvl9pPr marL="4171859" indent="0">
              <a:buNone/>
              <a:defRPr sz="18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431293" y="2397901"/>
            <a:ext cx="4725930"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B9048FBA-6EB5-417A-BB23-E36DE6BF5091}" type="datetimeFigureOut">
              <a:rPr lang="fr-FR"/>
              <a:pPr>
                <a:defRPr/>
              </a:pPr>
              <a:t>18/01/2022</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4F82E28-012F-4E15-94B1-FA80A8851D0E}"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E684D919-AFF1-4666-971F-602DB2309983}" type="datetimeFigureOut">
              <a:rPr lang="fr-FR"/>
              <a:pPr>
                <a:defRPr/>
              </a:pPr>
              <a:t>18/01/2022</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77A7101B-9712-4AC5-99DD-85C2FC438E2B}"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F6755AC1-4E3C-4044-B37C-E3F1266986D4}" type="datetimeFigureOut">
              <a:rPr lang="fr-FR"/>
              <a:pPr>
                <a:defRPr/>
              </a:pPr>
              <a:t>18/01/2022</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5E4613B6-AFC4-45FB-94F1-B02D39D798C5}"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1" y="301050"/>
            <a:ext cx="3517533" cy="1281214"/>
          </a:xfrm>
        </p:spPr>
        <p:txBody>
          <a:bodyPr anchor="b"/>
          <a:lstStyle>
            <a:lvl1pPr algn="l">
              <a:defRPr sz="2300" b="1"/>
            </a:lvl1pPr>
          </a:lstStyle>
          <a:p>
            <a:r>
              <a:rPr lang="fr-FR" smtClean="0"/>
              <a:t>Cliquez pour modifier le style du titre</a:t>
            </a:r>
            <a:endParaRPr lang="fr-FR"/>
          </a:p>
        </p:txBody>
      </p:sp>
      <p:sp>
        <p:nvSpPr>
          <p:cNvPr id="3" name="Espace réservé du contenu 2"/>
          <p:cNvSpPr>
            <a:spLocks noGrp="1"/>
          </p:cNvSpPr>
          <p:nvPr>
            <p:ph idx="1"/>
          </p:nvPr>
        </p:nvSpPr>
        <p:spPr>
          <a:xfrm>
            <a:off x="4180202" y="301051"/>
            <a:ext cx="5977020" cy="6453328"/>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34591" y="1582265"/>
            <a:ext cx="3517533" cy="5172114"/>
          </a:xfrm>
        </p:spPr>
        <p:txBody>
          <a:bodyPr/>
          <a:lstStyle>
            <a:lvl1pPr marL="0" indent="0">
              <a:buNone/>
              <a:defRPr sz="1600"/>
            </a:lvl1pPr>
            <a:lvl2pPr marL="521482" indent="0">
              <a:buNone/>
              <a:defRPr sz="1400"/>
            </a:lvl2pPr>
            <a:lvl3pPr marL="1042965" indent="0">
              <a:buNone/>
              <a:defRPr sz="1100"/>
            </a:lvl3pPr>
            <a:lvl4pPr marL="1564447" indent="0">
              <a:buNone/>
              <a:defRPr sz="1000"/>
            </a:lvl4pPr>
            <a:lvl5pPr marL="2085929" indent="0">
              <a:buNone/>
              <a:defRPr sz="1000"/>
            </a:lvl5pPr>
            <a:lvl6pPr marL="2607412" indent="0">
              <a:buNone/>
              <a:defRPr sz="1000"/>
            </a:lvl6pPr>
            <a:lvl7pPr marL="3128894" indent="0">
              <a:buNone/>
              <a:defRPr sz="1000"/>
            </a:lvl7pPr>
            <a:lvl8pPr marL="3650376" indent="0">
              <a:buNone/>
              <a:defRPr sz="1000"/>
            </a:lvl8pPr>
            <a:lvl9pPr marL="4171859" indent="0">
              <a:buNone/>
              <a:defRPr sz="10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F0FFFF1B-CA84-4FAB-A6BD-5920D697B974}" type="datetimeFigureOut">
              <a:rPr lang="fr-FR"/>
              <a:pPr>
                <a:defRPr/>
              </a:pPr>
              <a:t>18/01/2022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F08E77C-7E88-4FC5-BF17-E9001945161D}"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5292884"/>
            <a:ext cx="6415088" cy="624855"/>
          </a:xfrm>
        </p:spPr>
        <p:txBody>
          <a:bodyPr anchor="b"/>
          <a:lstStyle>
            <a:lvl1pPr algn="l">
              <a:defRPr sz="23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095670" y="675613"/>
            <a:ext cx="6415088" cy="4536758"/>
          </a:xfrm>
        </p:spPr>
        <p:txBody>
          <a:bodyPr rtlCol="0">
            <a:normAutofit/>
          </a:bodyPr>
          <a:lstStyle>
            <a:lvl1pPr marL="0" indent="0">
              <a:buNone/>
              <a:defRPr sz="3600"/>
            </a:lvl1pPr>
            <a:lvl2pPr marL="521482" indent="0">
              <a:buNone/>
              <a:defRPr sz="3200"/>
            </a:lvl2pPr>
            <a:lvl3pPr marL="1042965" indent="0">
              <a:buNone/>
              <a:defRPr sz="2700"/>
            </a:lvl3pPr>
            <a:lvl4pPr marL="1564447" indent="0">
              <a:buNone/>
              <a:defRPr sz="2300"/>
            </a:lvl4pPr>
            <a:lvl5pPr marL="2085929" indent="0">
              <a:buNone/>
              <a:defRPr sz="2300"/>
            </a:lvl5pPr>
            <a:lvl6pPr marL="2607412" indent="0">
              <a:buNone/>
              <a:defRPr sz="2300"/>
            </a:lvl6pPr>
            <a:lvl7pPr marL="3128894" indent="0">
              <a:buNone/>
              <a:defRPr sz="2300"/>
            </a:lvl7pPr>
            <a:lvl8pPr marL="3650376" indent="0">
              <a:buNone/>
              <a:defRPr sz="2300"/>
            </a:lvl8pPr>
            <a:lvl9pPr marL="4171859" indent="0">
              <a:buNone/>
              <a:defRPr sz="2300"/>
            </a:lvl9pPr>
          </a:lstStyle>
          <a:p>
            <a:pPr lvl="0"/>
            <a:endParaRPr lang="fr-FR" noProof="0"/>
          </a:p>
        </p:txBody>
      </p:sp>
      <p:sp>
        <p:nvSpPr>
          <p:cNvPr id="4" name="Espace réservé du texte 3"/>
          <p:cNvSpPr>
            <a:spLocks noGrp="1"/>
          </p:cNvSpPr>
          <p:nvPr>
            <p:ph type="body" sz="half" idx="2"/>
          </p:nvPr>
        </p:nvSpPr>
        <p:spPr>
          <a:xfrm>
            <a:off x="2095670" y="5917739"/>
            <a:ext cx="6415088" cy="887398"/>
          </a:xfrm>
        </p:spPr>
        <p:txBody>
          <a:bodyPr/>
          <a:lstStyle>
            <a:lvl1pPr marL="0" indent="0">
              <a:buNone/>
              <a:defRPr sz="1600"/>
            </a:lvl1pPr>
            <a:lvl2pPr marL="521482" indent="0">
              <a:buNone/>
              <a:defRPr sz="1400"/>
            </a:lvl2pPr>
            <a:lvl3pPr marL="1042965" indent="0">
              <a:buNone/>
              <a:defRPr sz="1100"/>
            </a:lvl3pPr>
            <a:lvl4pPr marL="1564447" indent="0">
              <a:buNone/>
              <a:defRPr sz="1000"/>
            </a:lvl4pPr>
            <a:lvl5pPr marL="2085929" indent="0">
              <a:buNone/>
              <a:defRPr sz="1000"/>
            </a:lvl5pPr>
            <a:lvl6pPr marL="2607412" indent="0">
              <a:buNone/>
              <a:defRPr sz="1000"/>
            </a:lvl6pPr>
            <a:lvl7pPr marL="3128894" indent="0">
              <a:buNone/>
              <a:defRPr sz="1000"/>
            </a:lvl7pPr>
            <a:lvl8pPr marL="3650376" indent="0">
              <a:buNone/>
              <a:defRPr sz="1000"/>
            </a:lvl8pPr>
            <a:lvl9pPr marL="4171859" indent="0">
              <a:buNone/>
              <a:defRPr sz="10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C16501C0-E5D6-4A10-A8B1-356BCFCDCBC3}" type="datetimeFigureOut">
              <a:rPr lang="fr-FR"/>
              <a:pPr>
                <a:defRPr/>
              </a:pPr>
              <a:t>18/01/2022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37A6EB6-9A31-47EB-A01A-56A30282BD1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534988" y="303213"/>
            <a:ext cx="9621837" cy="1260475"/>
          </a:xfrm>
          <a:prstGeom prst="rect">
            <a:avLst/>
          </a:prstGeom>
          <a:noFill/>
          <a:ln w="9525">
            <a:noFill/>
            <a:miter lim="800000"/>
            <a:headEnd/>
            <a:tailEnd/>
          </a:ln>
        </p:spPr>
        <p:txBody>
          <a:bodyPr vert="horz" wrap="square" lIns="104296" tIns="52148" rIns="104296" bIns="52148"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534988" y="1763713"/>
            <a:ext cx="9621837" cy="4991100"/>
          </a:xfrm>
          <a:prstGeom prst="rect">
            <a:avLst/>
          </a:prstGeom>
          <a:noFill/>
          <a:ln w="9525">
            <a:noFill/>
            <a:miter lim="800000"/>
            <a:headEnd/>
            <a:tailEnd/>
          </a:ln>
        </p:spPr>
        <p:txBody>
          <a:bodyPr vert="horz" wrap="square" lIns="104296" tIns="52148" rIns="104296" bIns="52148"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534988" y="7008813"/>
            <a:ext cx="2493962" cy="401637"/>
          </a:xfrm>
          <a:prstGeom prst="rect">
            <a:avLst/>
          </a:prstGeom>
        </p:spPr>
        <p:txBody>
          <a:bodyPr vert="horz" lIns="104296" tIns="52148" rIns="104296" bIns="52148" rtlCol="0" anchor="ctr"/>
          <a:lstStyle>
            <a:lvl1pPr algn="l" defTabSz="1042965" fontAlgn="auto">
              <a:spcBef>
                <a:spcPts val="0"/>
              </a:spcBef>
              <a:spcAft>
                <a:spcPts val="0"/>
              </a:spcAft>
              <a:defRPr sz="1400">
                <a:solidFill>
                  <a:schemeClr val="tx1">
                    <a:tint val="75000"/>
                  </a:schemeClr>
                </a:solidFill>
                <a:latin typeface="+mn-lt"/>
              </a:defRPr>
            </a:lvl1pPr>
          </a:lstStyle>
          <a:p>
            <a:pPr>
              <a:defRPr/>
            </a:pPr>
            <a:fld id="{985324F0-D60D-4883-A33E-3E33F8F31BBF}" type="datetimeFigureOut">
              <a:rPr lang="fr-FR"/>
              <a:pPr>
                <a:defRPr/>
              </a:pPr>
              <a:t>18/01/2022</a:t>
            </a:fld>
            <a:endParaRPr lang="fr-FR"/>
          </a:p>
        </p:txBody>
      </p:sp>
      <p:sp>
        <p:nvSpPr>
          <p:cNvPr id="5" name="Espace réservé du pied de page 4"/>
          <p:cNvSpPr>
            <a:spLocks noGrp="1"/>
          </p:cNvSpPr>
          <p:nvPr>
            <p:ph type="ftr" sz="quarter" idx="3"/>
          </p:nvPr>
        </p:nvSpPr>
        <p:spPr>
          <a:xfrm>
            <a:off x="3652838" y="7008813"/>
            <a:ext cx="3386137" cy="401637"/>
          </a:xfrm>
          <a:prstGeom prst="rect">
            <a:avLst/>
          </a:prstGeom>
        </p:spPr>
        <p:txBody>
          <a:bodyPr vert="horz" lIns="104296" tIns="52148" rIns="104296" bIns="52148" rtlCol="0" anchor="ctr"/>
          <a:lstStyle>
            <a:lvl1pPr algn="ctr" defTabSz="1042965" fontAlgn="auto">
              <a:spcBef>
                <a:spcPts val="0"/>
              </a:spcBef>
              <a:spcAft>
                <a:spcPts val="0"/>
              </a:spcAft>
              <a:defRPr sz="14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7662863" y="7008813"/>
            <a:ext cx="2493962" cy="401637"/>
          </a:xfrm>
          <a:prstGeom prst="rect">
            <a:avLst/>
          </a:prstGeom>
        </p:spPr>
        <p:txBody>
          <a:bodyPr vert="horz" lIns="104296" tIns="52148" rIns="104296" bIns="52148" rtlCol="0" anchor="ctr"/>
          <a:lstStyle>
            <a:lvl1pPr algn="r" defTabSz="1042965" fontAlgn="auto">
              <a:spcBef>
                <a:spcPts val="0"/>
              </a:spcBef>
              <a:spcAft>
                <a:spcPts val="0"/>
              </a:spcAft>
              <a:defRPr sz="1400">
                <a:solidFill>
                  <a:schemeClr val="tx1">
                    <a:tint val="75000"/>
                  </a:schemeClr>
                </a:solidFill>
                <a:latin typeface="+mn-lt"/>
              </a:defRPr>
            </a:lvl1pPr>
          </a:lstStyle>
          <a:p>
            <a:pPr>
              <a:defRPr/>
            </a:pPr>
            <a:fld id="{013280BB-F0C2-40B5-94F6-A8D110AE0A99}"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041400" rtl="0" eaLnBrk="0" fontAlgn="base" hangingPunct="0">
        <a:spcBef>
          <a:spcPct val="0"/>
        </a:spcBef>
        <a:spcAft>
          <a:spcPct val="0"/>
        </a:spcAft>
        <a:defRPr sz="5000" kern="1200">
          <a:solidFill>
            <a:schemeClr val="tx1"/>
          </a:solidFill>
          <a:latin typeface="+mj-lt"/>
          <a:ea typeface="+mj-ea"/>
          <a:cs typeface="+mj-cs"/>
        </a:defRPr>
      </a:lvl1pPr>
      <a:lvl2pPr algn="ctr" defTabSz="1041400" rtl="0" eaLnBrk="0" fontAlgn="base" hangingPunct="0">
        <a:spcBef>
          <a:spcPct val="0"/>
        </a:spcBef>
        <a:spcAft>
          <a:spcPct val="0"/>
        </a:spcAft>
        <a:defRPr sz="5000">
          <a:solidFill>
            <a:schemeClr val="tx1"/>
          </a:solidFill>
          <a:latin typeface="Calibri" pitchFamily="34" charset="0"/>
        </a:defRPr>
      </a:lvl2pPr>
      <a:lvl3pPr algn="ctr" defTabSz="1041400" rtl="0" eaLnBrk="0" fontAlgn="base" hangingPunct="0">
        <a:spcBef>
          <a:spcPct val="0"/>
        </a:spcBef>
        <a:spcAft>
          <a:spcPct val="0"/>
        </a:spcAft>
        <a:defRPr sz="5000">
          <a:solidFill>
            <a:schemeClr val="tx1"/>
          </a:solidFill>
          <a:latin typeface="Calibri" pitchFamily="34" charset="0"/>
        </a:defRPr>
      </a:lvl3pPr>
      <a:lvl4pPr algn="ctr" defTabSz="1041400" rtl="0" eaLnBrk="0" fontAlgn="base" hangingPunct="0">
        <a:spcBef>
          <a:spcPct val="0"/>
        </a:spcBef>
        <a:spcAft>
          <a:spcPct val="0"/>
        </a:spcAft>
        <a:defRPr sz="5000">
          <a:solidFill>
            <a:schemeClr val="tx1"/>
          </a:solidFill>
          <a:latin typeface="Calibri" pitchFamily="34" charset="0"/>
        </a:defRPr>
      </a:lvl4pPr>
      <a:lvl5pPr algn="ctr" defTabSz="1041400" rtl="0" eaLnBrk="0" fontAlgn="base" hangingPunct="0">
        <a:spcBef>
          <a:spcPct val="0"/>
        </a:spcBef>
        <a:spcAft>
          <a:spcPct val="0"/>
        </a:spcAft>
        <a:defRPr sz="5000">
          <a:solidFill>
            <a:schemeClr val="tx1"/>
          </a:solidFill>
          <a:latin typeface="Calibri" pitchFamily="34" charset="0"/>
        </a:defRPr>
      </a:lvl5pPr>
      <a:lvl6pPr marL="457200" algn="ctr" defTabSz="1041400" rtl="0" fontAlgn="base">
        <a:spcBef>
          <a:spcPct val="0"/>
        </a:spcBef>
        <a:spcAft>
          <a:spcPct val="0"/>
        </a:spcAft>
        <a:defRPr sz="5000">
          <a:solidFill>
            <a:schemeClr val="tx1"/>
          </a:solidFill>
          <a:latin typeface="Calibri" pitchFamily="34" charset="0"/>
        </a:defRPr>
      </a:lvl6pPr>
      <a:lvl7pPr marL="914400" algn="ctr" defTabSz="1041400" rtl="0" fontAlgn="base">
        <a:spcBef>
          <a:spcPct val="0"/>
        </a:spcBef>
        <a:spcAft>
          <a:spcPct val="0"/>
        </a:spcAft>
        <a:defRPr sz="5000">
          <a:solidFill>
            <a:schemeClr val="tx1"/>
          </a:solidFill>
          <a:latin typeface="Calibri" pitchFamily="34" charset="0"/>
        </a:defRPr>
      </a:lvl7pPr>
      <a:lvl8pPr marL="1371600" algn="ctr" defTabSz="1041400" rtl="0" fontAlgn="base">
        <a:spcBef>
          <a:spcPct val="0"/>
        </a:spcBef>
        <a:spcAft>
          <a:spcPct val="0"/>
        </a:spcAft>
        <a:defRPr sz="5000">
          <a:solidFill>
            <a:schemeClr val="tx1"/>
          </a:solidFill>
          <a:latin typeface="Calibri" pitchFamily="34" charset="0"/>
        </a:defRPr>
      </a:lvl8pPr>
      <a:lvl9pPr marL="1828800" algn="ctr" defTabSz="1041400" rtl="0" fontAlgn="base">
        <a:spcBef>
          <a:spcPct val="0"/>
        </a:spcBef>
        <a:spcAft>
          <a:spcPct val="0"/>
        </a:spcAft>
        <a:defRPr sz="5000">
          <a:solidFill>
            <a:schemeClr val="tx1"/>
          </a:solidFill>
          <a:latin typeface="Calibri" pitchFamily="34" charset="0"/>
        </a:defRPr>
      </a:lvl9pPr>
    </p:titleStyle>
    <p:bodyStyle>
      <a:lvl1pPr marL="390525" indent="-390525" algn="l" defTabSz="1041400" rtl="0" eaLnBrk="0" fontAlgn="base" hangingPunct="0">
        <a:spcBef>
          <a:spcPct val="20000"/>
        </a:spcBef>
        <a:spcAft>
          <a:spcPct val="0"/>
        </a:spcAft>
        <a:buFont typeface="Arial" charset="0"/>
        <a:buChar char="•"/>
        <a:defRPr sz="3600" kern="1200">
          <a:solidFill>
            <a:schemeClr val="tx1"/>
          </a:solidFill>
          <a:latin typeface="+mn-lt"/>
          <a:ea typeface="+mn-ea"/>
          <a:cs typeface="+mn-cs"/>
        </a:defRPr>
      </a:lvl1pPr>
      <a:lvl2pPr marL="846138" indent="-325438" algn="l" defTabSz="10414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2pPr>
      <a:lvl3pPr marL="1303338" indent="-260350" algn="l" defTabSz="1041400" rtl="0" eaLnBrk="0" fontAlgn="base" hangingPunct="0">
        <a:spcBef>
          <a:spcPct val="20000"/>
        </a:spcBef>
        <a:spcAft>
          <a:spcPct val="0"/>
        </a:spcAft>
        <a:buFont typeface="Arial" charset="0"/>
        <a:buChar char="•"/>
        <a:defRPr sz="2700" kern="1200">
          <a:solidFill>
            <a:schemeClr val="tx1"/>
          </a:solidFill>
          <a:latin typeface="+mn-lt"/>
          <a:ea typeface="+mn-ea"/>
          <a:cs typeface="+mn-cs"/>
        </a:defRPr>
      </a:lvl3pPr>
      <a:lvl4pPr marL="1824038" indent="-260350" algn="l" defTabSz="1041400"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346325" indent="-260350" algn="l" defTabSz="1041400"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868153"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635"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117"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600" indent="-260741" algn="l" defTabSz="1042965"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fr-FR"/>
      </a:defPPr>
      <a:lvl1pPr marL="0" algn="l" defTabSz="1042965" rtl="0" eaLnBrk="1" latinLnBrk="0" hangingPunct="1">
        <a:defRPr sz="2100" kern="1200">
          <a:solidFill>
            <a:schemeClr val="tx1"/>
          </a:solidFill>
          <a:latin typeface="+mn-lt"/>
          <a:ea typeface="+mn-ea"/>
          <a:cs typeface="+mn-cs"/>
        </a:defRPr>
      </a:lvl1pPr>
      <a:lvl2pPr marL="521482" algn="l" defTabSz="1042965" rtl="0" eaLnBrk="1" latinLnBrk="0" hangingPunct="1">
        <a:defRPr sz="2100" kern="1200">
          <a:solidFill>
            <a:schemeClr val="tx1"/>
          </a:solidFill>
          <a:latin typeface="+mn-lt"/>
          <a:ea typeface="+mn-ea"/>
          <a:cs typeface="+mn-cs"/>
        </a:defRPr>
      </a:lvl2pPr>
      <a:lvl3pPr marL="1042965" algn="l" defTabSz="1042965" rtl="0" eaLnBrk="1" latinLnBrk="0" hangingPunct="1">
        <a:defRPr sz="2100" kern="1200">
          <a:solidFill>
            <a:schemeClr val="tx1"/>
          </a:solidFill>
          <a:latin typeface="+mn-lt"/>
          <a:ea typeface="+mn-ea"/>
          <a:cs typeface="+mn-cs"/>
        </a:defRPr>
      </a:lvl3pPr>
      <a:lvl4pPr marL="1564447" algn="l" defTabSz="1042965" rtl="0" eaLnBrk="1" latinLnBrk="0" hangingPunct="1">
        <a:defRPr sz="2100" kern="1200">
          <a:solidFill>
            <a:schemeClr val="tx1"/>
          </a:solidFill>
          <a:latin typeface="+mn-lt"/>
          <a:ea typeface="+mn-ea"/>
          <a:cs typeface="+mn-cs"/>
        </a:defRPr>
      </a:lvl4pPr>
      <a:lvl5pPr marL="2085929" algn="l" defTabSz="1042965" rtl="0" eaLnBrk="1" latinLnBrk="0" hangingPunct="1">
        <a:defRPr sz="2100" kern="1200">
          <a:solidFill>
            <a:schemeClr val="tx1"/>
          </a:solidFill>
          <a:latin typeface="+mn-lt"/>
          <a:ea typeface="+mn-ea"/>
          <a:cs typeface="+mn-cs"/>
        </a:defRPr>
      </a:lvl5pPr>
      <a:lvl6pPr marL="2607412" algn="l" defTabSz="1042965" rtl="0" eaLnBrk="1" latinLnBrk="0" hangingPunct="1">
        <a:defRPr sz="2100" kern="1200">
          <a:solidFill>
            <a:schemeClr val="tx1"/>
          </a:solidFill>
          <a:latin typeface="+mn-lt"/>
          <a:ea typeface="+mn-ea"/>
          <a:cs typeface="+mn-cs"/>
        </a:defRPr>
      </a:lvl6pPr>
      <a:lvl7pPr marL="3128894" algn="l" defTabSz="1042965" rtl="0" eaLnBrk="1" latinLnBrk="0" hangingPunct="1">
        <a:defRPr sz="2100" kern="1200">
          <a:solidFill>
            <a:schemeClr val="tx1"/>
          </a:solidFill>
          <a:latin typeface="+mn-lt"/>
          <a:ea typeface="+mn-ea"/>
          <a:cs typeface="+mn-cs"/>
        </a:defRPr>
      </a:lvl7pPr>
      <a:lvl8pPr marL="3650376" algn="l" defTabSz="1042965" rtl="0" eaLnBrk="1" latinLnBrk="0" hangingPunct="1">
        <a:defRPr sz="2100" kern="1200">
          <a:solidFill>
            <a:schemeClr val="tx1"/>
          </a:solidFill>
          <a:latin typeface="+mn-lt"/>
          <a:ea typeface="+mn-ea"/>
          <a:cs typeface="+mn-cs"/>
        </a:defRPr>
      </a:lvl8pPr>
      <a:lvl9pPr marL="4171859" algn="l" defTabSz="1042965"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efe.f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56" name="Group 20"/>
          <p:cNvGraphicFramePr>
            <a:graphicFrameLocks noGrp="1"/>
          </p:cNvGraphicFramePr>
          <p:nvPr>
            <p:extLst>
              <p:ext uri="{D42A27DB-BD31-4B8C-83A1-F6EECF244321}">
                <p14:modId xmlns:p14="http://schemas.microsoft.com/office/powerpoint/2010/main" val="2329143730"/>
              </p:ext>
            </p:extLst>
          </p:nvPr>
        </p:nvGraphicFramePr>
        <p:xfrm>
          <a:off x="304800" y="252413"/>
          <a:ext cx="10082213" cy="7075488"/>
        </p:xfrm>
        <a:graphic>
          <a:graphicData uri="http://schemas.openxmlformats.org/drawingml/2006/table">
            <a:tbl>
              <a:tblPr/>
              <a:tblGrid>
                <a:gridCol w="2520950"/>
                <a:gridCol w="2519363"/>
                <a:gridCol w="2520950"/>
                <a:gridCol w="2520950"/>
              </a:tblGrid>
              <a:tr h="7075488">
                <a:tc>
                  <a:txBody>
                    <a:bodyPr/>
                    <a:lstStyle/>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800" b="1" i="0" u="none" strike="noStrike" cap="none" normalizeH="0" baseline="0" dirty="0" smtClean="0">
                          <a:ln>
                            <a:noFill/>
                          </a:ln>
                          <a:solidFill>
                            <a:schemeClr val="tx1"/>
                          </a:solidFill>
                          <a:effectLst/>
                          <a:latin typeface="Arial Black" pitchFamily="34" charset="0"/>
                        </a:rPr>
                        <a:t>Le formulaire de demande de bourse et l</a:t>
                      </a:r>
                      <a:r>
                        <a:rPr kumimoji="0" lang="fr-FR" sz="800" b="1" i="0" u="none" strike="noStrike" cap="none" normalizeH="0" baseline="0" dirty="0" smtClean="0">
                          <a:ln>
                            <a:noFill/>
                          </a:ln>
                          <a:solidFill>
                            <a:schemeClr val="tx1"/>
                          </a:solidFill>
                          <a:effectLst/>
                          <a:latin typeface="Calibri" pitchFamily="34" charset="0"/>
                        </a:rPr>
                        <a:t>’</a:t>
                      </a:r>
                      <a:r>
                        <a:rPr kumimoji="0" lang="fr-FR" sz="800" b="1" i="0" u="none" strike="noStrike" cap="none" normalizeH="0" baseline="0" dirty="0" smtClean="0">
                          <a:ln>
                            <a:noFill/>
                          </a:ln>
                          <a:solidFill>
                            <a:schemeClr val="tx1"/>
                          </a:solidFill>
                          <a:effectLst/>
                          <a:latin typeface="Arial Black" pitchFamily="34" charset="0"/>
                        </a:rPr>
                        <a:t>instruction sp</a:t>
                      </a:r>
                      <a:r>
                        <a:rPr kumimoji="0" lang="fr-FR" sz="800" b="1" i="0" u="none" strike="noStrike" cap="none" normalizeH="0" baseline="0" dirty="0" smtClean="0">
                          <a:ln>
                            <a:noFill/>
                          </a:ln>
                          <a:solidFill>
                            <a:schemeClr val="tx1"/>
                          </a:solidFill>
                          <a:effectLst/>
                          <a:latin typeface="Calibri" pitchFamily="34" charset="0"/>
                        </a:rPr>
                        <a:t>é</a:t>
                      </a:r>
                      <a:r>
                        <a:rPr kumimoji="0" lang="fr-FR" sz="800" b="1" i="0" u="none" strike="noStrike" cap="none" normalizeH="0" baseline="0" dirty="0" smtClean="0">
                          <a:ln>
                            <a:noFill/>
                          </a:ln>
                          <a:solidFill>
                            <a:schemeClr val="tx1"/>
                          </a:solidFill>
                          <a:effectLst/>
                          <a:latin typeface="Arial Black" pitchFamily="34" charset="0"/>
                        </a:rPr>
                        <a:t>cifique fixant le fonctionnement du dispositif sont disponibles sur le site internet de l</a:t>
                      </a:r>
                      <a:r>
                        <a:rPr kumimoji="0" lang="fr-FR" sz="800" b="1" i="0" u="none" strike="noStrike" cap="none" normalizeH="0" baseline="0" dirty="0" smtClean="0">
                          <a:ln>
                            <a:noFill/>
                          </a:ln>
                          <a:solidFill>
                            <a:schemeClr val="tx1"/>
                          </a:solidFill>
                          <a:effectLst/>
                          <a:latin typeface="Calibri" pitchFamily="34" charset="0"/>
                        </a:rPr>
                        <a:t>’</a:t>
                      </a:r>
                      <a:r>
                        <a:rPr kumimoji="0" lang="fr-FR" sz="800" b="1" i="0" u="none" strike="noStrike" cap="none" normalizeH="0" baseline="0" dirty="0" smtClean="0">
                          <a:ln>
                            <a:noFill/>
                          </a:ln>
                          <a:solidFill>
                            <a:schemeClr val="tx1"/>
                          </a:solidFill>
                          <a:effectLst/>
                          <a:latin typeface="Arial Black" pitchFamily="34" charset="0"/>
                        </a:rPr>
                        <a:t>Agence</a:t>
                      </a:r>
                      <a:r>
                        <a:rPr kumimoji="0" lang="fr-FR" sz="800" b="1" i="0" u="none" strike="noStrike" cap="none" normalizeH="0" baseline="0" dirty="0" smtClean="0">
                          <a:ln>
                            <a:noFill/>
                          </a:ln>
                          <a:solidFill>
                            <a:schemeClr val="tx1"/>
                          </a:solidFill>
                          <a:effectLst/>
                          <a:latin typeface="Calibri" pitchFamily="34" charset="0"/>
                        </a:rPr>
                        <a:t> </a:t>
                      </a:r>
                      <a:r>
                        <a:rPr kumimoji="0" lang="fr-FR" sz="800" b="1" i="0" u="none" strike="noStrike" cap="none" normalizeH="0" baseline="0" dirty="0" smtClean="0">
                          <a:ln>
                            <a:noFill/>
                          </a:ln>
                          <a:solidFill>
                            <a:schemeClr val="tx1"/>
                          </a:solidFill>
                          <a:effectLst/>
                          <a:latin typeface="Arial Black" pitchFamily="34" charset="0"/>
                        </a:rPr>
                        <a:t>:</a:t>
                      </a:r>
                      <a:r>
                        <a:rPr kumimoji="0" lang="fr-FR" sz="900" b="1" i="0" u="none" strike="noStrike" cap="none" normalizeH="0" baseline="0" dirty="0" smtClean="0">
                          <a:ln>
                            <a:noFill/>
                          </a:ln>
                          <a:solidFill>
                            <a:schemeClr val="tx1"/>
                          </a:solidFill>
                          <a:effectLst/>
                          <a:latin typeface="Calibri" pitchFamily="34" charset="0"/>
                        </a:rPr>
                        <a:t> </a:t>
                      </a:r>
                      <a:r>
                        <a:rPr kumimoji="0" lang="fr-FR" sz="900" b="1" i="0" u="none" strike="noStrike" cap="none" normalizeH="0" baseline="0" dirty="0" smtClean="0">
                          <a:ln>
                            <a:noFill/>
                          </a:ln>
                          <a:solidFill>
                            <a:schemeClr val="tx1"/>
                          </a:solidFill>
                          <a:effectLst/>
                          <a:latin typeface="Arial Black" pitchFamily="34" charset="0"/>
                        </a:rPr>
                        <a:t>  </a:t>
                      </a:r>
                      <a:r>
                        <a:rPr kumimoji="0" lang="fr-FR" sz="1000" b="1" i="0" u="none" strike="noStrike" cap="none" normalizeH="0" baseline="0" dirty="0" smtClean="0">
                          <a:ln>
                            <a:noFill/>
                          </a:ln>
                          <a:solidFill>
                            <a:schemeClr val="tx1"/>
                          </a:solidFill>
                          <a:effectLst/>
                          <a:latin typeface="Arial Black" pitchFamily="34" charset="0"/>
                          <a:hlinkClick r:id="rId3"/>
                        </a:rPr>
                        <a:t>www.aefe.fr</a:t>
                      </a:r>
                      <a:endParaRPr kumimoji="0" lang="fr-FR" sz="1000" b="0" i="0" u="none" strike="noStrike" cap="none" normalizeH="0" baseline="0" dirty="0" smtClean="0">
                        <a:ln>
                          <a:noFill/>
                        </a:ln>
                        <a:solidFill>
                          <a:schemeClr val="tx1"/>
                        </a:solidFill>
                        <a:effectLst/>
                        <a:latin typeface="Arial Black"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Calibri" pitchFamily="34" charset="0"/>
                      </a:endParaRPr>
                    </a:p>
                  </a:txBody>
                  <a:tcPr marL="90000" marR="90000" marT="46800" marB="4680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dirty="0" smtClean="0">
                          <a:ln>
                            <a:noFill/>
                          </a:ln>
                          <a:solidFill>
                            <a:schemeClr val="hlink"/>
                          </a:solidFill>
                          <a:effectLst/>
                          <a:latin typeface="Calibri" pitchFamily="34" charset="0"/>
                        </a:rPr>
                        <a:t>CONDITIONS D’ACCÈS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hlink"/>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chemeClr val="hlink"/>
                          </a:solidFill>
                          <a:effectLst/>
                          <a:latin typeface="Arial Narrow" pitchFamily="34" charset="0"/>
                        </a:rPr>
                        <a:t>RESSOURCES DE LA FAMILLE</a:t>
                      </a:r>
                      <a:endParaRPr kumimoji="0" lang="fr-FR" sz="1000" b="0" i="0" u="none" strike="noStrike" cap="none" normalizeH="0" baseline="0" dirty="0" smtClean="0">
                        <a:ln>
                          <a:noFill/>
                        </a:ln>
                        <a:solidFill>
                          <a:schemeClr val="hlink"/>
                        </a:solidFill>
                        <a:effectLst/>
                        <a:latin typeface="Arial Narrow"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dirty="0" smtClean="0">
                          <a:ln>
                            <a:noFill/>
                          </a:ln>
                          <a:solidFill>
                            <a:schemeClr val="tx1"/>
                          </a:solidFill>
                          <a:effectLst/>
                          <a:latin typeface="Arial Narrow" pitchFamily="34" charset="0"/>
                        </a:rPr>
                        <a:t>Les ressources de la famille doivent s’inscrire dans les limites du barème d’attribution. Il repose sur la définition d’un quotient familial net des frais de scolarité pondéré d’un indice de coût de la vie dans le pays de résidence.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0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000" b="1" i="0" u="none" strike="noStrike" cap="none" normalizeH="0" baseline="0" dirty="0" smtClean="0">
                          <a:ln>
                            <a:noFill/>
                          </a:ln>
                          <a:solidFill>
                            <a:schemeClr val="hlink"/>
                          </a:solidFill>
                          <a:effectLst/>
                          <a:latin typeface="Arial Narrow" pitchFamily="34" charset="0"/>
                        </a:rPr>
                        <a:t>SITUATION DES ENFANTS</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900" b="0" i="0" u="none" strike="noStrike" cap="none" normalizeH="0" baseline="0" dirty="0" smtClean="0">
                          <a:ln>
                            <a:noFill/>
                          </a:ln>
                          <a:solidFill>
                            <a:schemeClr val="tx1"/>
                          </a:solidFill>
                          <a:effectLst/>
                          <a:latin typeface="Arial Narrow" pitchFamily="34" charset="0"/>
                        </a:rPr>
                        <a:t>Ils doivent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Être de nationalité française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Résider avec leur famille (père et/ou mère, tuteur légal)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Être inscrits au registre mondial des Français établis hors de France ;</a:t>
                      </a:r>
                      <a:endParaRPr kumimoji="0" lang="fr-FR" sz="900" b="0" i="1" u="none" strike="noStrike" cap="none" normalizeH="0" baseline="0" dirty="0" smtClean="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1" i="1" u="none" strike="noStrike" cap="none" normalizeH="0" baseline="0" dirty="0" smtClean="0">
                          <a:ln>
                            <a:noFill/>
                          </a:ln>
                          <a:solidFill>
                            <a:schemeClr val="tx1"/>
                          </a:solidFill>
                          <a:effectLst/>
                          <a:latin typeface="Arial Narrow" pitchFamily="34" charset="0"/>
                        </a:rPr>
                        <a:t>NB :</a:t>
                      </a:r>
                      <a:r>
                        <a:rPr kumimoji="0" lang="fr-FR" sz="900" b="0" i="1" u="none" strike="noStrike" cap="none" normalizeH="0" baseline="0" dirty="0" smtClean="0">
                          <a:ln>
                            <a:noFill/>
                          </a:ln>
                          <a:solidFill>
                            <a:schemeClr val="tx1"/>
                          </a:solidFill>
                          <a:effectLst/>
                          <a:latin typeface="Arial Narrow" pitchFamily="34" charset="0"/>
                        </a:rPr>
                        <a:t> le demandeur de bourses (père, mère, tuteur) doit être  également inscrit au registre mondial des Français établis  hors de France quelle que soit sa nationalité.</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Être âgés d’au moins trois ans au cours de l’année civile de la rentrée scolaire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Fréquenter un établissement homologué par le ministère de l’Éducation nationale ou, à titre dérogatoire, en cas d’absence, d’éloignement ou de capacité d’accueil insuffisante d’un établissement homologué, un établissement dispensant au moins 50% d’enseignement en français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Fréquenter régulièrement les cours ;</a:t>
                      </a:r>
                      <a:endParaRPr kumimoji="0" lang="fr-FR" sz="900" b="0"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a:t>
                      </a:r>
                      <a:r>
                        <a:rPr kumimoji="0" lang="fr-FR" sz="900" b="0" i="0" u="none" strike="noStrike" cap="none" normalizeH="0" baseline="0" dirty="0" smtClean="0">
                          <a:ln>
                            <a:noFill/>
                          </a:ln>
                          <a:solidFill>
                            <a:schemeClr val="tx1"/>
                          </a:solidFill>
                          <a:effectLst/>
                          <a:latin typeface="Arial Narrow" pitchFamily="34" charset="0"/>
                        </a:rPr>
                        <a:t> Au-delà de l’âge de scolarisation obligatoire (16 ans), ne pas avoir un retard scolaire de plus de 2 ans (Excepté ce cas, l’attribution d’une bourse n’est pas subordonnée aux résultats scolaires).</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l" defTabSz="914400" rtl="1" eaLnBrk="1" fontAlgn="base" latinLnBrk="0" hangingPunct="1">
                        <a:lnSpc>
                          <a:spcPct val="100000"/>
                        </a:lnSpc>
                        <a:spcBef>
                          <a:spcPct val="20000"/>
                        </a:spcBef>
                        <a:spcAft>
                          <a:spcPct val="0"/>
                        </a:spcAft>
                        <a:buClrTx/>
                        <a:buSzTx/>
                        <a:buFont typeface="Arial" charset="0"/>
                        <a:buNone/>
                        <a:tabLst/>
                      </a:pPr>
                      <a:endParaRPr kumimoji="0" lang="fr-FR" sz="1000" b="1" i="0" u="none" strike="noStrike" cap="none" normalizeH="0" baseline="0" dirty="0" smtClean="0">
                        <a:ln>
                          <a:noFill/>
                        </a:ln>
                        <a:solidFill>
                          <a:schemeClr val="hlink"/>
                        </a:solidFill>
                        <a:effectLst/>
                        <a:latin typeface="Arial Narrow" pitchFamily="34" charset="0"/>
                      </a:endParaRPr>
                    </a:p>
                    <a:p>
                      <a:pPr marL="0" marR="0" lvl="0" indent="0" algn="l" defTabSz="914400" rtl="1" eaLnBrk="1" fontAlgn="base" latinLnBrk="0" hangingPunct="1">
                        <a:lnSpc>
                          <a:spcPct val="100000"/>
                        </a:lnSpc>
                        <a:spcBef>
                          <a:spcPct val="20000"/>
                        </a:spcBef>
                        <a:spcAft>
                          <a:spcPct val="0"/>
                        </a:spcAft>
                        <a:buClrTx/>
                        <a:buSzTx/>
                        <a:buFont typeface="Arial" charset="0"/>
                        <a:buNone/>
                        <a:tabLst/>
                      </a:pPr>
                      <a:endParaRPr kumimoji="0" lang="fr-FR" sz="1000" b="0" i="0" u="none" strike="noStrike" cap="none" normalizeH="0" baseline="0" dirty="0" smtClean="0">
                        <a:ln>
                          <a:noFill/>
                        </a:ln>
                        <a:solidFill>
                          <a:schemeClr val="tx1"/>
                        </a:solidFill>
                        <a:effectLst/>
                        <a:latin typeface="Arial Narrow"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hlink"/>
                          </a:solidFill>
                          <a:effectLst/>
                          <a:latin typeface="Calibri" pitchFamily="34" charset="0"/>
                        </a:rPr>
                        <a:t>FORMULATION DE LA DEMANDE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300" b="1" i="0" u="none" strike="noStrike" cap="none" normalizeH="0" baseline="0" smtClean="0">
                        <a:ln>
                          <a:noFill/>
                        </a:ln>
                        <a:solidFill>
                          <a:schemeClr val="hlink"/>
                        </a:solidFill>
                        <a:effectLst/>
                        <a:latin typeface="Calibri"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fr-FR" sz="1400" b="1" i="0" u="none" strike="noStrike" cap="none" normalizeH="0" baseline="0" dirty="0" smtClean="0">
                          <a:ln>
                            <a:noFill/>
                          </a:ln>
                          <a:solidFill>
                            <a:schemeClr val="hlink"/>
                          </a:solidFill>
                          <a:effectLst/>
                          <a:latin typeface="Calibri" pitchFamily="34" charset="0"/>
                        </a:rPr>
                        <a:t>RAPPELS</a:t>
                      </a:r>
                      <a:r>
                        <a:rPr kumimoji="0" lang="fr-FR" sz="900" b="1" i="0" u="none" strike="noStrike" cap="none" normalizeH="0" baseline="0" dirty="0" smtClean="0">
                          <a:ln>
                            <a:noFill/>
                          </a:ln>
                          <a:solidFill>
                            <a:schemeClr val="hlink"/>
                          </a:solidFill>
                          <a:effectLst/>
                          <a:latin typeface="Arial Narrow" pitchFamily="34" charset="0"/>
                        </a:rPr>
                        <a:t>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0" i="0" u="none" strike="noStrike" cap="none" normalizeH="0" baseline="0" dirty="0" smtClean="0">
                          <a:ln>
                            <a:noFill/>
                          </a:ln>
                          <a:solidFill>
                            <a:schemeClr val="tx1"/>
                          </a:solidFill>
                          <a:effectLst/>
                          <a:latin typeface="Arial Narrow" pitchFamily="34" charset="0"/>
                        </a:rPr>
                        <a:t> La demande de bourses est indépendante de la procédure d’inscription de vos enfants dans les établissements. N’oubliez pas de faire les démarches pour l’inscription.</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1" i="0" u="none" strike="noStrike" cap="none" normalizeH="0" baseline="0" dirty="0" smtClean="0">
                          <a:ln>
                            <a:noFill/>
                          </a:ln>
                          <a:solidFill>
                            <a:schemeClr val="tx1"/>
                          </a:solidFill>
                          <a:effectLst/>
                          <a:latin typeface="Arial Narrow" pitchFamily="34" charset="0"/>
                        </a:rPr>
                        <a:t> La demande de bourses doit être renouvelée chaque année et déposée selon le calendrier fixé. Toute demande présentée après la date limite de dépôt des dossiers est, sauf cas de force majeure, rejetée.</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Char char="Ø"/>
                        <a:tabLst/>
                      </a:pPr>
                      <a:r>
                        <a:rPr kumimoji="0" lang="fr-FR" sz="900" b="0" i="0" u="none" strike="noStrike" cap="none" normalizeH="0" baseline="0" dirty="0" smtClean="0">
                          <a:ln>
                            <a:noFill/>
                          </a:ln>
                          <a:solidFill>
                            <a:schemeClr val="tx1"/>
                          </a:solidFill>
                          <a:effectLst/>
                          <a:latin typeface="Arial Narrow" pitchFamily="34" charset="0"/>
                        </a:rPr>
                        <a:t> L’attribution de bourses scolaires à l’étranger est, sauf situations spécifiques, incompatible avec la perception de prestations sociales en France.</a:t>
                      </a:r>
                    </a:p>
                    <a:p>
                      <a:pPr marL="0" marR="0" lvl="0" indent="0" algn="just" defTabSz="914400" rtl="0" eaLnBrk="1" fontAlgn="base" latinLnBrk="0" hangingPunct="1">
                        <a:lnSpc>
                          <a:spcPct val="100000"/>
                        </a:lnSpc>
                        <a:spcBef>
                          <a:spcPct val="20000"/>
                        </a:spcBef>
                        <a:spcAft>
                          <a:spcPct val="0"/>
                        </a:spcAft>
                        <a:buClr>
                          <a:srgbClr val="FF0000"/>
                        </a:buClr>
                        <a:buSzTx/>
                        <a:buFont typeface="Wingdings" pitchFamily="2" charset="2"/>
                        <a:buNone/>
                        <a:tabLst/>
                      </a:pPr>
                      <a:endParaRPr kumimoji="0" lang="fr-FR" sz="800" b="1" i="0" u="none" strike="noStrike" cap="none" normalizeH="0" baseline="0" dirty="0" smtClean="0">
                        <a:ln>
                          <a:noFill/>
                        </a:ln>
                        <a:solidFill>
                          <a:schemeClr val="tx1"/>
                        </a:solidFill>
                        <a:effectLst/>
                        <a:latin typeface="Arial Narrow" pitchFamily="34" charset="0"/>
                        <a:sym typeface="Wingdings" pitchFamily="2" charset="2"/>
                      </a:endParaRPr>
                    </a:p>
                    <a:p>
                      <a:pPr marL="0" marR="0" lvl="0" indent="0" algn="just" defTabSz="914400" rtl="0" eaLnBrk="1" fontAlgn="base" latinLnBrk="0" hangingPunct="1">
                        <a:lnSpc>
                          <a:spcPct val="100000"/>
                        </a:lnSpc>
                        <a:spcBef>
                          <a:spcPct val="20000"/>
                        </a:spcBef>
                        <a:spcAft>
                          <a:spcPct val="0"/>
                        </a:spcAft>
                        <a:buClrTx/>
                        <a:buSzTx/>
                        <a:buFont typeface="Arial" charset="0"/>
                        <a:buNone/>
                        <a:tabLst/>
                      </a:pPr>
                      <a:r>
                        <a:rPr kumimoji="0" lang="fr-FR" sz="900" b="0" i="0" u="none" strike="noStrike" cap="none" normalizeH="0" baseline="0" dirty="0" smtClean="0">
                          <a:ln>
                            <a:noFill/>
                          </a:ln>
                          <a:solidFill>
                            <a:srgbClr val="FF0000"/>
                          </a:solidFill>
                          <a:effectLst/>
                          <a:latin typeface="Arial Narrow" pitchFamily="34" charset="0"/>
                          <a:sym typeface="Wingdings" pitchFamily="2" charset="2"/>
                        </a:rPr>
                        <a:t> </a:t>
                      </a:r>
                      <a:r>
                        <a:rPr kumimoji="0" lang="fr-FR" sz="900" b="1" i="0" u="none" strike="noStrike" cap="none" normalizeH="0" baseline="0" dirty="0" smtClean="0">
                          <a:ln>
                            <a:noFill/>
                          </a:ln>
                          <a:solidFill>
                            <a:schemeClr val="tx1"/>
                          </a:solidFill>
                          <a:effectLst/>
                          <a:latin typeface="Arial Narrow" pitchFamily="34" charset="0"/>
                        </a:rPr>
                        <a:t>Toute déclaration inexacte ou incomplète est susceptible d’entraîner l’exclusion du dispositif.</a:t>
                      </a:r>
                    </a:p>
                    <a:p>
                      <a:pPr marL="0" marR="0" lvl="0" indent="0" algn="just" defTabSz="914400" rtl="0" eaLnBrk="1" fontAlgn="base" latinLnBrk="0" hangingPunct="1">
                        <a:lnSpc>
                          <a:spcPct val="100000"/>
                        </a:lnSpc>
                        <a:spcBef>
                          <a:spcPct val="20000"/>
                        </a:spcBef>
                        <a:spcAft>
                          <a:spcPct val="0"/>
                        </a:spcAft>
                        <a:buClrTx/>
                        <a:buSzTx/>
                        <a:buFont typeface="Arial" charset="0"/>
                        <a:buNone/>
                        <a:tabLst/>
                      </a:pPr>
                      <a:endParaRPr kumimoji="0" lang="fr-FR" sz="800" b="1" i="0" u="none" strike="noStrike" cap="none" normalizeH="0" baseline="0" dirty="0" smtClean="0">
                        <a:ln>
                          <a:noFill/>
                        </a:ln>
                        <a:solidFill>
                          <a:schemeClr val="tx1"/>
                        </a:solidFill>
                        <a:effectLst/>
                        <a:latin typeface="Arial Narrow" pitchFamily="34" charset="0"/>
                      </a:endParaRPr>
                    </a:p>
                    <a:p>
                      <a:pPr marL="0" marR="0" lvl="0" indent="0" algn="just" defTabSz="914400" rtl="0" eaLnBrk="1" fontAlgn="base" latinLnBrk="0" hangingPunct="1">
                        <a:lnSpc>
                          <a:spcPct val="100000"/>
                        </a:lnSpc>
                        <a:spcBef>
                          <a:spcPct val="20000"/>
                        </a:spcBef>
                        <a:spcAft>
                          <a:spcPct val="0"/>
                        </a:spcAft>
                        <a:buClr>
                          <a:srgbClr val="FF0000"/>
                        </a:buClr>
                        <a:buSzTx/>
                        <a:buFont typeface="Wingdings"/>
                        <a:buChar char="Ø"/>
                        <a:tabLst/>
                      </a:pPr>
                      <a:r>
                        <a:rPr kumimoji="0" lang="fr-FR" sz="900" b="0" i="0" u="none" strike="noStrike" cap="none" normalizeH="0" baseline="0" dirty="0" smtClean="0">
                          <a:ln>
                            <a:noFill/>
                          </a:ln>
                          <a:solidFill>
                            <a:schemeClr val="tx1"/>
                          </a:solidFill>
                          <a:effectLst/>
                          <a:latin typeface="Arial Narrow" pitchFamily="34" charset="0"/>
                        </a:rPr>
                        <a:t> Les bourses accordées sont versées aux établissements qui rétrocèdent aux familles certaines bourses parascolaires.</a:t>
                      </a:r>
                    </a:p>
                    <a:p>
                      <a:pPr marL="171450" marR="0" lvl="0" indent="-171450" algn="just" defTabSz="914400" rtl="0" eaLnBrk="1" fontAlgn="base" latinLnBrk="0" hangingPunct="1">
                        <a:lnSpc>
                          <a:spcPct val="100000"/>
                        </a:lnSpc>
                        <a:spcBef>
                          <a:spcPct val="20000"/>
                        </a:spcBef>
                        <a:spcAft>
                          <a:spcPct val="0"/>
                        </a:spcAft>
                        <a:buClr>
                          <a:srgbClr val="FF0000"/>
                        </a:buClr>
                        <a:buSzTx/>
                        <a:buFont typeface="Wingdings"/>
                        <a:buChar char="Ø"/>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fr-FR" sz="900" b="0"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
                          <a:srgbClr val="FF0000"/>
                        </a:buClr>
                        <a:buSzTx/>
                        <a:buFont typeface="Wingdings" pitchFamily="2" charset="2"/>
                        <a:buNone/>
                        <a:tabLst/>
                      </a:pPr>
                      <a:endParaRPr kumimoji="0" lang="fr-FR" sz="900" b="1" i="0" u="none" strike="noStrike" cap="none" normalizeH="0" baseline="0" dirty="0" smtClean="0">
                        <a:ln>
                          <a:noFill/>
                        </a:ln>
                        <a:solidFill>
                          <a:schemeClr val="tx1"/>
                        </a:solidFill>
                        <a:effectLst/>
                        <a:latin typeface="Arial Narrow"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900" b="0" i="0" u="none" strike="noStrike" cap="none" normalizeH="0" baseline="0" dirty="0" smtClean="0">
                        <a:ln>
                          <a:noFill/>
                        </a:ln>
                        <a:solidFill>
                          <a:schemeClr val="tx1"/>
                        </a:solidFill>
                        <a:effectLst/>
                        <a:latin typeface="Calibri" pitchFamily="34" charset="0"/>
                      </a:endParaRPr>
                    </a:p>
                  </a:txBody>
                  <a:tcPr horzOverflow="overflow">
                    <a:lnL>
                      <a:noFill/>
                    </a:lnL>
                    <a:lnR>
                      <a:noFill/>
                    </a:lnR>
                    <a:lnT>
                      <a:noFill/>
                    </a:lnT>
                    <a:lnB>
                      <a:noFill/>
                    </a:lnB>
                    <a:lnTlToBr>
                      <a:noFill/>
                    </a:lnTlToBr>
                    <a:lnBlToTr>
                      <a:noFill/>
                    </a:lnBlToTr>
                    <a:noFill/>
                  </a:tcPr>
                </a:tc>
              </a:tr>
            </a:tbl>
          </a:graphicData>
        </a:graphic>
      </p:graphicFrame>
      <p:sp>
        <p:nvSpPr>
          <p:cNvPr id="14343" name="Rectangle 21"/>
          <p:cNvSpPr>
            <a:spLocks noChangeArrowheads="1"/>
          </p:cNvSpPr>
          <p:nvPr/>
        </p:nvSpPr>
        <p:spPr bwMode="auto">
          <a:xfrm>
            <a:off x="304800" y="1189038"/>
            <a:ext cx="2376488" cy="1769715"/>
          </a:xfrm>
          <a:prstGeom prst="rect">
            <a:avLst/>
          </a:prstGeom>
          <a:noFill/>
          <a:ln w="9525">
            <a:noFill/>
            <a:miter lim="800000"/>
            <a:headEnd/>
            <a:tailEnd/>
          </a:ln>
        </p:spPr>
        <p:txBody>
          <a:bodyPr>
            <a:spAutoFit/>
          </a:bodyPr>
          <a:lstStyle/>
          <a:p>
            <a:pPr algn="ctr" defTabSz="914400"/>
            <a:endParaRPr lang="fr-FR" sz="1300" dirty="0"/>
          </a:p>
          <a:p>
            <a:pPr algn="ctr" defTabSz="914400"/>
            <a:endParaRPr lang="fr-FR" sz="1200" dirty="0" smtClean="0">
              <a:solidFill>
                <a:schemeClr val="bg1"/>
              </a:solidFill>
            </a:endParaRPr>
          </a:p>
          <a:p>
            <a:pPr algn="ctr" defTabSz="914400"/>
            <a:endParaRPr lang="fr-FR" sz="1200" dirty="0">
              <a:solidFill>
                <a:schemeClr val="bg1"/>
              </a:solidFill>
            </a:endParaRPr>
          </a:p>
          <a:p>
            <a:pPr algn="ctr" defTabSz="914400"/>
            <a:endParaRPr lang="fr-FR" sz="1200" dirty="0" smtClean="0">
              <a:solidFill>
                <a:schemeClr val="bg1"/>
              </a:solidFill>
            </a:endParaRPr>
          </a:p>
          <a:p>
            <a:pPr algn="ctr" defTabSz="914400"/>
            <a:endParaRPr lang="fr-FR" sz="1200" dirty="0">
              <a:solidFill>
                <a:schemeClr val="bg1"/>
              </a:solidFill>
            </a:endParaRPr>
          </a:p>
          <a:p>
            <a:pPr algn="ctr" defTabSz="914400"/>
            <a:endParaRPr lang="fr-FR" sz="1200" dirty="0">
              <a:solidFill>
                <a:schemeClr val="bg1"/>
              </a:solidFill>
            </a:endParaRPr>
          </a:p>
          <a:p>
            <a:pPr algn="ctr" defTabSz="914400"/>
            <a:r>
              <a:rPr lang="fr-FR" sz="1200" b="1" dirty="0" smtClean="0"/>
              <a:t>Année scolaire </a:t>
            </a:r>
            <a:endParaRPr lang="fr-FR" sz="1200" dirty="0" smtClean="0"/>
          </a:p>
          <a:p>
            <a:pPr algn="ctr" defTabSz="914400"/>
            <a:r>
              <a:rPr lang="fr-FR" sz="1200" b="1" dirty="0" smtClean="0"/>
              <a:t> 2016 </a:t>
            </a:r>
          </a:p>
          <a:p>
            <a:pPr algn="ctr" defTabSz="914400"/>
            <a:r>
              <a:rPr lang="fr-FR" sz="1200" b="1" dirty="0" smtClean="0"/>
              <a:t>pays du rythme sud</a:t>
            </a:r>
            <a:endParaRPr lang="fr-FR" sz="1200" b="1" dirty="0"/>
          </a:p>
        </p:txBody>
      </p:sp>
      <p:sp>
        <p:nvSpPr>
          <p:cNvPr id="14344" name="Rectangle 22"/>
          <p:cNvSpPr>
            <a:spLocks noChangeArrowheads="1"/>
          </p:cNvSpPr>
          <p:nvPr/>
        </p:nvSpPr>
        <p:spPr bwMode="auto">
          <a:xfrm>
            <a:off x="304800" y="2916238"/>
            <a:ext cx="1944688" cy="1174750"/>
          </a:xfrm>
          <a:prstGeom prst="rect">
            <a:avLst/>
          </a:prstGeom>
          <a:noFill/>
          <a:ln w="9525">
            <a:noFill/>
            <a:miter lim="800000"/>
            <a:headEnd/>
            <a:tailEnd/>
          </a:ln>
        </p:spPr>
        <p:txBody>
          <a:bodyPr>
            <a:spAutoFit/>
          </a:bodyPr>
          <a:lstStyle/>
          <a:p>
            <a:pPr algn="r" defTabSz="914400"/>
            <a:r>
              <a:rPr lang="fr-FR" sz="1200" b="1" dirty="0">
                <a:solidFill>
                  <a:srgbClr val="FF0000"/>
                </a:solidFill>
              </a:rPr>
              <a:t>BOURSES SCOLAIRES</a:t>
            </a:r>
            <a:r>
              <a:rPr lang="fr-FR" dirty="0"/>
              <a:t> </a:t>
            </a:r>
            <a:r>
              <a:rPr lang="fr-FR" sz="1000" b="1" dirty="0">
                <a:solidFill>
                  <a:schemeClr val="bg1"/>
                </a:solidFill>
              </a:rPr>
              <a:t>au bénéfice</a:t>
            </a:r>
            <a:br>
              <a:rPr lang="fr-FR" sz="1000" b="1" dirty="0">
                <a:solidFill>
                  <a:schemeClr val="bg1"/>
                </a:solidFill>
              </a:rPr>
            </a:br>
            <a:r>
              <a:rPr lang="fr-FR" sz="1000" b="1" dirty="0">
                <a:solidFill>
                  <a:schemeClr val="bg1"/>
                </a:solidFill>
              </a:rPr>
              <a:t>des enfants</a:t>
            </a:r>
            <a:br>
              <a:rPr lang="fr-FR" sz="1000" b="1" dirty="0">
                <a:solidFill>
                  <a:schemeClr val="bg1"/>
                </a:solidFill>
              </a:rPr>
            </a:br>
            <a:r>
              <a:rPr lang="fr-FR" sz="1000" b="1" dirty="0">
                <a:solidFill>
                  <a:schemeClr val="bg1"/>
                </a:solidFill>
              </a:rPr>
              <a:t>français résidant</a:t>
            </a:r>
            <a:br>
              <a:rPr lang="fr-FR" sz="1000" b="1" dirty="0">
                <a:solidFill>
                  <a:schemeClr val="bg1"/>
                </a:solidFill>
              </a:rPr>
            </a:br>
            <a:r>
              <a:rPr lang="fr-FR" sz="1000" b="1" dirty="0">
                <a:solidFill>
                  <a:schemeClr val="bg1"/>
                </a:solidFill>
              </a:rPr>
              <a:t>avec leur famille</a:t>
            </a:r>
            <a:br>
              <a:rPr lang="fr-FR" sz="1000" b="1" dirty="0">
                <a:solidFill>
                  <a:schemeClr val="bg1"/>
                </a:solidFill>
              </a:rPr>
            </a:br>
            <a:r>
              <a:rPr lang="fr-FR" sz="1000" b="1" dirty="0">
                <a:solidFill>
                  <a:schemeClr val="bg1"/>
                </a:solidFill>
              </a:rPr>
              <a:t>à l’étranger</a:t>
            </a:r>
          </a:p>
        </p:txBody>
      </p:sp>
      <p:sp>
        <p:nvSpPr>
          <p:cNvPr id="14346" name="Text Box 39"/>
          <p:cNvSpPr txBox="1">
            <a:spLocks noChangeArrowheads="1"/>
          </p:cNvSpPr>
          <p:nvPr/>
        </p:nvSpPr>
        <p:spPr bwMode="auto">
          <a:xfrm>
            <a:off x="5613400" y="2324100"/>
            <a:ext cx="184150" cy="412750"/>
          </a:xfrm>
          <a:prstGeom prst="rect">
            <a:avLst/>
          </a:prstGeom>
          <a:noFill/>
          <a:ln w="9525">
            <a:noFill/>
            <a:miter lim="800000"/>
            <a:headEnd/>
            <a:tailEnd/>
          </a:ln>
        </p:spPr>
        <p:txBody>
          <a:bodyPr wrap="none">
            <a:spAutoFit/>
          </a:bodyPr>
          <a:lstStyle/>
          <a:p>
            <a:pPr defTabSz="914400"/>
            <a:endParaRPr lang="fr-FR"/>
          </a:p>
        </p:txBody>
      </p:sp>
      <p:sp>
        <p:nvSpPr>
          <p:cNvPr id="14347" name="Text Box 45"/>
          <p:cNvSpPr txBox="1">
            <a:spLocks noChangeArrowheads="1"/>
          </p:cNvSpPr>
          <p:nvPr/>
        </p:nvSpPr>
        <p:spPr bwMode="auto">
          <a:xfrm>
            <a:off x="2897188" y="5148783"/>
            <a:ext cx="2376487" cy="1985159"/>
          </a:xfrm>
          <a:prstGeom prst="rect">
            <a:avLst/>
          </a:prstGeom>
          <a:solidFill>
            <a:srgbClr val="99CCFF"/>
          </a:solidFill>
          <a:ln w="9525">
            <a:noFill/>
            <a:miter lim="800000"/>
            <a:headEnd/>
            <a:tailEnd/>
          </a:ln>
        </p:spPr>
        <p:txBody>
          <a:bodyPr>
            <a:spAutoFit/>
          </a:bodyPr>
          <a:lstStyle/>
          <a:p>
            <a:pPr algn="ctr" defTabSz="914400"/>
            <a:endParaRPr lang="fr-FR" sz="1000" b="1" dirty="0">
              <a:solidFill>
                <a:schemeClr val="hlink"/>
              </a:solidFill>
              <a:latin typeface="Arial Narrow" pitchFamily="34" charset="0"/>
            </a:endParaRPr>
          </a:p>
          <a:p>
            <a:pPr algn="ctr" defTabSz="914400"/>
            <a:r>
              <a:rPr lang="fr-FR" sz="1200" b="1" dirty="0">
                <a:solidFill>
                  <a:schemeClr val="hlink"/>
                </a:solidFill>
                <a:latin typeface="+mn-lt"/>
              </a:rPr>
              <a:t>VOUS DEVEZ SAVOIR</a:t>
            </a:r>
          </a:p>
          <a:p>
            <a:pPr algn="ctr" defTabSz="914400"/>
            <a:endParaRPr lang="fr-FR" sz="1000" b="1" dirty="0">
              <a:solidFill>
                <a:schemeClr val="hlink"/>
              </a:solidFill>
              <a:latin typeface="Arial Narrow" pitchFamily="34" charset="0"/>
            </a:endParaRPr>
          </a:p>
          <a:p>
            <a:pPr algn="just" defTabSz="914400"/>
            <a:r>
              <a:rPr lang="fr-FR" sz="900" b="1" dirty="0">
                <a:latin typeface="Arial Narrow" pitchFamily="34" charset="0"/>
              </a:rPr>
              <a:t>Les bourses scolaires au bénéfice des enfants français résidant avec leur famille à l’étranger ne sont pas un droit dans la mesure où elles sont octroyées chaque année dans la limite des crédits alloués au dispositif. </a:t>
            </a:r>
            <a:endParaRPr lang="fr-FR" sz="900" b="1" dirty="0" smtClean="0">
              <a:latin typeface="Arial Narrow" pitchFamily="34" charset="0"/>
            </a:endParaRPr>
          </a:p>
          <a:p>
            <a:pPr algn="just" defTabSz="914400"/>
            <a:endParaRPr lang="fr-FR" sz="900" b="1" dirty="0">
              <a:latin typeface="Arial Narrow" pitchFamily="34" charset="0"/>
            </a:endParaRPr>
          </a:p>
          <a:p>
            <a:pPr algn="just" defTabSz="914400"/>
            <a:r>
              <a:rPr lang="fr-FR" sz="900" b="1" dirty="0">
                <a:latin typeface="Arial Narrow" pitchFamily="34" charset="0"/>
              </a:rPr>
              <a:t>Le niveau de l’aide accordée aux familles, à situation comparable, peut donc varier d’une année sur l’autre.</a:t>
            </a:r>
            <a:r>
              <a:rPr lang="fr-FR" sz="900" dirty="0">
                <a:latin typeface="Arial Narrow" pitchFamily="34" charset="0"/>
              </a:rPr>
              <a:t> </a:t>
            </a:r>
          </a:p>
          <a:p>
            <a:pPr algn="just" defTabSz="914400"/>
            <a:endParaRPr lang="fr-FR" sz="1000" dirty="0">
              <a:latin typeface="Arial Narrow" pitchFamily="34" charset="0"/>
            </a:endParaRPr>
          </a:p>
        </p:txBody>
      </p:sp>
      <p:sp>
        <p:nvSpPr>
          <p:cNvPr id="14348" name="Text Box 46"/>
          <p:cNvSpPr txBox="1">
            <a:spLocks noChangeArrowheads="1"/>
          </p:cNvSpPr>
          <p:nvPr/>
        </p:nvSpPr>
        <p:spPr bwMode="auto">
          <a:xfrm>
            <a:off x="5346700" y="684213"/>
            <a:ext cx="2519363" cy="6524863"/>
          </a:xfrm>
          <a:prstGeom prst="rect">
            <a:avLst/>
          </a:prstGeom>
          <a:noFill/>
          <a:ln w="9525">
            <a:noFill/>
            <a:miter lim="800000"/>
            <a:headEnd/>
            <a:tailEnd/>
          </a:ln>
        </p:spPr>
        <p:txBody>
          <a:bodyPr>
            <a:spAutoFit/>
          </a:bodyPr>
          <a:lstStyle/>
          <a:p>
            <a:pPr defTabSz="914400"/>
            <a:r>
              <a:rPr lang="fr-FR" sz="1000" b="1" dirty="0">
                <a:solidFill>
                  <a:schemeClr val="hlink"/>
                </a:solidFill>
                <a:latin typeface="Arial Narrow" pitchFamily="34" charset="0"/>
              </a:rPr>
              <a:t>OÙ ?</a:t>
            </a:r>
          </a:p>
          <a:p>
            <a:pPr algn="just" defTabSz="914400"/>
            <a:r>
              <a:rPr lang="fr-FR" sz="900" dirty="0" smtClean="0">
                <a:latin typeface="Arial Narrow" pitchFamily="34" charset="0"/>
              </a:rPr>
              <a:t>Selon le cas, </a:t>
            </a:r>
            <a:r>
              <a:rPr lang="fr-FR" sz="900" dirty="0">
                <a:latin typeface="Arial Narrow" pitchFamily="34" charset="0"/>
              </a:rPr>
              <a:t>a</a:t>
            </a:r>
            <a:r>
              <a:rPr lang="fr-FR" sz="900" dirty="0" smtClean="0">
                <a:latin typeface="Arial Narrow" pitchFamily="34" charset="0"/>
              </a:rPr>
              <a:t>uprès </a:t>
            </a:r>
            <a:r>
              <a:rPr lang="fr-FR" sz="900" dirty="0">
                <a:latin typeface="Arial Narrow" pitchFamily="34" charset="0"/>
              </a:rPr>
              <a:t>du Consulat général de France le plus proche ou de la section consulaire de l’Ambassade de France du pays de </a:t>
            </a:r>
            <a:r>
              <a:rPr lang="fr-FR" sz="900" dirty="0" smtClean="0">
                <a:latin typeface="Arial Narrow" pitchFamily="34" charset="0"/>
              </a:rPr>
              <a:t>résidence ou de l’établissement de scolarisation de l’enfant.</a:t>
            </a:r>
            <a:endParaRPr lang="fr-FR" sz="900" dirty="0">
              <a:latin typeface="Arial Narrow" pitchFamily="34" charset="0"/>
            </a:endParaRPr>
          </a:p>
          <a:p>
            <a:pPr defTabSz="914400"/>
            <a:endParaRPr lang="fr-FR" sz="900" i="1" dirty="0">
              <a:latin typeface="Arial Narrow" pitchFamily="34" charset="0"/>
            </a:endParaRPr>
          </a:p>
          <a:p>
            <a:pPr defTabSz="914400"/>
            <a:endParaRPr lang="fr-FR" sz="900" i="1" dirty="0">
              <a:latin typeface="Arial Narrow" pitchFamily="34" charset="0"/>
            </a:endParaRPr>
          </a:p>
          <a:p>
            <a:pPr algn="just" defTabSz="914400"/>
            <a:r>
              <a:rPr lang="fr-FR" sz="900" i="1" dirty="0">
                <a:latin typeface="Arial Narrow" pitchFamily="34" charset="0"/>
              </a:rPr>
              <a:t>NB : exceptionnellement, lorsque l’enfant est scolarisé dans un autre pays que le pays de résidence des parents, la demande doit être instruite auprès du poste diplomatique ou consulaire du pays de scolarisation.</a:t>
            </a:r>
          </a:p>
          <a:p>
            <a:pPr defTabSz="914400"/>
            <a:endParaRPr lang="fr-FR" sz="900" b="1" dirty="0">
              <a:latin typeface="Arial Narrow" pitchFamily="34" charset="0"/>
            </a:endParaRP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QUAND ?</a:t>
            </a:r>
          </a:p>
          <a:p>
            <a:pPr algn="just" defTabSz="914400"/>
            <a:r>
              <a:rPr lang="fr-FR" sz="900" dirty="0">
                <a:latin typeface="Arial Narrow" pitchFamily="34" charset="0"/>
              </a:rPr>
              <a:t>La demande est à déposer dans les délais fixés par le poste diplomatique ou consulaire.</a:t>
            </a:r>
          </a:p>
          <a:p>
            <a:pPr defTabSz="914400"/>
            <a:endParaRPr lang="fr-FR" sz="900" dirty="0">
              <a:latin typeface="Arial Narrow" pitchFamily="34" charset="0"/>
            </a:endParaRP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COMMENT ?</a:t>
            </a:r>
          </a:p>
          <a:p>
            <a:pPr algn="just" defTabSz="914400"/>
            <a:r>
              <a:rPr lang="fr-FR" sz="900" dirty="0">
                <a:latin typeface="Arial Narrow" pitchFamily="34" charset="0"/>
              </a:rPr>
              <a:t>Remplir le formulaire de demande disponible auprès du service des bourses du poste diplomatique ou </a:t>
            </a:r>
            <a:r>
              <a:rPr lang="fr-FR" sz="900" dirty="0" smtClean="0">
                <a:latin typeface="Arial Narrow" pitchFamily="34" charset="0"/>
              </a:rPr>
              <a:t>consulaire, auprès </a:t>
            </a:r>
            <a:r>
              <a:rPr lang="fr-FR" sz="900" dirty="0">
                <a:latin typeface="Arial Narrow" pitchFamily="34" charset="0"/>
              </a:rPr>
              <a:t>des établissements d’enseignement français à l’étranger susceptibles d’accueillir des enfants </a:t>
            </a:r>
            <a:r>
              <a:rPr lang="fr-FR" sz="900" dirty="0" smtClean="0">
                <a:latin typeface="Arial Narrow" pitchFamily="34" charset="0"/>
              </a:rPr>
              <a:t>boursiers ou sur le site des postes ou de l’AEFE. </a:t>
            </a:r>
            <a:endParaRPr lang="fr-FR" sz="900" dirty="0">
              <a:latin typeface="Arial Narrow" pitchFamily="34" charset="0"/>
            </a:endParaRPr>
          </a:p>
          <a:p>
            <a:pPr algn="just" defTabSz="914400"/>
            <a:r>
              <a:rPr lang="fr-FR" sz="900" dirty="0">
                <a:latin typeface="Arial Narrow" pitchFamily="34" charset="0"/>
              </a:rPr>
              <a:t>La demande doit être accompagnée des pièces justifiant des ressources et du niveau de vie de la famille. La liste des documents à produire est fixée par chaque poste. </a:t>
            </a:r>
          </a:p>
          <a:p>
            <a:pPr algn="just" defTabSz="914400"/>
            <a:r>
              <a:rPr lang="fr-FR" sz="900" dirty="0">
                <a:latin typeface="Arial Narrow" pitchFamily="34" charset="0"/>
              </a:rPr>
              <a:t>À défaut de production de tous les documents sollicités, la demande sera ajournée (après </a:t>
            </a:r>
            <a:r>
              <a:rPr lang="fr-FR" sz="900" dirty="0" smtClean="0">
                <a:latin typeface="Arial Narrow" pitchFamily="34" charset="0"/>
              </a:rPr>
              <a:t>le premier conseil consulaire) </a:t>
            </a:r>
            <a:r>
              <a:rPr lang="fr-FR" sz="900" dirty="0">
                <a:latin typeface="Arial Narrow" pitchFamily="34" charset="0"/>
              </a:rPr>
              <a:t>ou rejetée.</a:t>
            </a:r>
          </a:p>
          <a:p>
            <a:pPr defTabSz="914400"/>
            <a:endParaRPr lang="fr-FR" sz="900" b="1" dirty="0">
              <a:latin typeface="Arial Narrow" pitchFamily="34" charset="0"/>
            </a:endParaRPr>
          </a:p>
          <a:p>
            <a:pPr defTabSz="914400"/>
            <a:r>
              <a:rPr lang="fr-FR" sz="1000" b="1" dirty="0">
                <a:solidFill>
                  <a:schemeClr val="hlink"/>
                </a:solidFill>
                <a:latin typeface="Arial Narrow" pitchFamily="34" charset="0"/>
              </a:rPr>
              <a:t>QUOI ?</a:t>
            </a:r>
          </a:p>
          <a:p>
            <a:pPr algn="just" defTabSz="914400"/>
            <a:r>
              <a:rPr lang="fr-FR" sz="900" dirty="0">
                <a:latin typeface="Arial Narrow" pitchFamily="34" charset="0"/>
              </a:rPr>
              <a:t>Les frais de scolarité susceptibles d’être couverts par les bourses scolaires sont les </a:t>
            </a:r>
            <a:r>
              <a:rPr lang="fr-FR" sz="900" dirty="0" smtClean="0">
                <a:latin typeface="Arial Narrow" pitchFamily="34" charset="0"/>
              </a:rPr>
              <a:t>suivants</a:t>
            </a:r>
            <a:r>
              <a:rPr lang="fr-FR" sz="900" dirty="0">
                <a:latin typeface="Arial Narrow" pitchFamily="34" charset="0"/>
              </a:rPr>
              <a:t>:</a:t>
            </a:r>
          </a:p>
          <a:p>
            <a:pPr defTabSz="914400"/>
            <a:endParaRPr lang="fr-FR" sz="900" dirty="0">
              <a:latin typeface="Arial Narrow" pitchFamily="34" charset="0"/>
              <a:sym typeface="Wingdings" pitchFamily="2" charset="2"/>
            </a:endParaRPr>
          </a:p>
          <a:p>
            <a:pPr algn="just" defTabSz="914400">
              <a:buClr>
                <a:srgbClr val="FF0000"/>
              </a:buClr>
              <a:buFont typeface="Wingdings" pitchFamily="2" charset="2"/>
              <a:buChar char="Ø"/>
            </a:pPr>
            <a:r>
              <a:rPr lang="fr-FR" sz="900" dirty="0" smtClean="0">
                <a:latin typeface="Arial Narrow" pitchFamily="34" charset="0"/>
              </a:rPr>
              <a:t> Frais </a:t>
            </a:r>
            <a:r>
              <a:rPr lang="fr-FR" sz="900" dirty="0">
                <a:latin typeface="Arial Narrow" pitchFamily="34" charset="0"/>
              </a:rPr>
              <a:t>de scolarité annuels, frais d’inscription annuelle, frais de première inscription</a:t>
            </a:r>
            <a:r>
              <a:rPr lang="fr-FR" sz="900" dirty="0" smtClean="0">
                <a:latin typeface="Arial Narrow" pitchFamily="34" charset="0"/>
              </a:rPr>
              <a:t>.</a:t>
            </a:r>
            <a:endParaRPr lang="fr-FR" sz="900" dirty="0">
              <a:latin typeface="Arial Narrow" pitchFamily="34" charset="0"/>
            </a:endParaRPr>
          </a:p>
          <a:p>
            <a:pPr algn="just" defTabSz="914400">
              <a:buFont typeface="Wingdings" pitchFamily="2" charset="2"/>
              <a:buNone/>
            </a:pPr>
            <a:endParaRPr lang="fr-FR" sz="900" dirty="0">
              <a:latin typeface="Arial Narrow" pitchFamily="34" charset="0"/>
              <a:sym typeface="Wingdings" pitchFamily="2" charset="2"/>
            </a:endParaRPr>
          </a:p>
          <a:p>
            <a:pPr algn="just" defTabSz="914400">
              <a:buClr>
                <a:srgbClr val="FF0000"/>
              </a:buClr>
              <a:buFont typeface="Wingdings" pitchFamily="2" charset="2"/>
              <a:buChar char="Ø"/>
            </a:pPr>
            <a:r>
              <a:rPr lang="fr-FR" sz="900" dirty="0" smtClean="0">
                <a:latin typeface="Arial Narrow" pitchFamily="34" charset="0"/>
              </a:rPr>
              <a:t> Frais </a:t>
            </a:r>
            <a:r>
              <a:rPr lang="fr-FR" sz="900" dirty="0">
                <a:latin typeface="Arial Narrow" pitchFamily="34" charset="0"/>
              </a:rPr>
              <a:t>de demi-pension, de transport scolaire (collectif ou individuel en fonction de la situation locale), frais d’entretien correspondant à l’achat des manuels ou fournitures scolaires (s’ils ne sont pas inclus dans les frais de scolarité), internat, assurance scolaire, inscription et transport aux examens.</a:t>
            </a:r>
          </a:p>
        </p:txBody>
      </p:sp>
      <p:sp>
        <p:nvSpPr>
          <p:cNvPr id="14349" name="Text Box 48"/>
          <p:cNvSpPr txBox="1">
            <a:spLocks noChangeArrowheads="1"/>
          </p:cNvSpPr>
          <p:nvPr/>
        </p:nvSpPr>
        <p:spPr bwMode="auto">
          <a:xfrm>
            <a:off x="7937500" y="4860925"/>
            <a:ext cx="2449513" cy="228600"/>
          </a:xfrm>
          <a:prstGeom prst="rect">
            <a:avLst/>
          </a:prstGeom>
          <a:solidFill>
            <a:schemeClr val="bg1"/>
          </a:solidFill>
          <a:ln w="9525">
            <a:noFill/>
            <a:miter lim="800000"/>
            <a:headEnd/>
            <a:tailEnd/>
          </a:ln>
        </p:spPr>
        <p:txBody>
          <a:bodyPr>
            <a:spAutoFit/>
          </a:bodyPr>
          <a:lstStyle/>
          <a:p>
            <a:pPr algn="ctr" defTabSz="914400"/>
            <a:endParaRPr lang="fr-FR" sz="900">
              <a:solidFill>
                <a:schemeClr val="hlink"/>
              </a:solidFill>
              <a:latin typeface="Arial Narrow" pitchFamily="34" charset="0"/>
            </a:endParaRPr>
          </a:p>
        </p:txBody>
      </p:sp>
      <p:sp>
        <p:nvSpPr>
          <p:cNvPr id="14350" name="Text Box 56"/>
          <p:cNvSpPr txBox="1">
            <a:spLocks noChangeArrowheads="1"/>
          </p:cNvSpPr>
          <p:nvPr/>
        </p:nvSpPr>
        <p:spPr bwMode="auto">
          <a:xfrm>
            <a:off x="8010201" y="3953678"/>
            <a:ext cx="2376811" cy="3139321"/>
          </a:xfrm>
          <a:prstGeom prst="rect">
            <a:avLst/>
          </a:prstGeom>
          <a:solidFill>
            <a:srgbClr val="99CCFF"/>
          </a:solidFill>
          <a:ln w="9525">
            <a:noFill/>
            <a:miter lim="800000"/>
            <a:headEnd/>
            <a:tailEnd/>
          </a:ln>
        </p:spPr>
        <p:txBody>
          <a:bodyPr wrap="square">
            <a:spAutoFit/>
          </a:bodyPr>
          <a:lstStyle/>
          <a:p>
            <a:pPr algn="ctr" defTabSz="914400"/>
            <a:endParaRPr lang="fr-FR" sz="800" b="1" dirty="0">
              <a:latin typeface="Calibri" pitchFamily="34" charset="0"/>
            </a:endParaRPr>
          </a:p>
          <a:p>
            <a:pPr algn="ctr" defTabSz="914400"/>
            <a:r>
              <a:rPr lang="fr-FR" sz="1200" b="1" dirty="0" smtClean="0">
                <a:solidFill>
                  <a:schemeClr val="hlink"/>
                </a:solidFill>
                <a:latin typeface="Calibri" pitchFamily="34" charset="0"/>
              </a:rPr>
              <a:t>RÈGLES </a:t>
            </a:r>
            <a:r>
              <a:rPr lang="fr-FR" sz="1200" b="1" dirty="0">
                <a:solidFill>
                  <a:schemeClr val="hlink"/>
                </a:solidFill>
                <a:latin typeface="Calibri" pitchFamily="34" charset="0"/>
              </a:rPr>
              <a:t>D’ATTRIBUTION</a:t>
            </a:r>
          </a:p>
          <a:p>
            <a:pPr algn="ctr" defTabSz="914400"/>
            <a:endParaRPr lang="fr-FR" sz="800" b="1" dirty="0">
              <a:solidFill>
                <a:schemeClr val="hlink"/>
              </a:solidFill>
              <a:latin typeface="Arial Narrow" pitchFamily="34" charset="0"/>
            </a:endParaRPr>
          </a:p>
          <a:p>
            <a:pPr algn="just" defTabSz="914400">
              <a:buClr>
                <a:srgbClr val="FF0000"/>
              </a:buClr>
              <a:buFont typeface="Wingdings" pitchFamily="2" charset="2"/>
              <a:buChar char="Ø"/>
            </a:pPr>
            <a:r>
              <a:rPr lang="fr-FR" sz="900" b="1" dirty="0" smtClean="0">
                <a:latin typeface="Arial Narrow" pitchFamily="34" charset="0"/>
              </a:rPr>
              <a:t> Un </a:t>
            </a:r>
            <a:r>
              <a:rPr lang="fr-FR" sz="900" b="1" dirty="0">
                <a:latin typeface="Arial Narrow" pitchFamily="34" charset="0"/>
              </a:rPr>
              <a:t>quotient familial net des frais de scolarité est calculé pour chaque famille.</a:t>
            </a:r>
          </a:p>
          <a:p>
            <a:pPr defTabSz="914400"/>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smtClean="0">
                <a:latin typeface="Arial Narrow" pitchFamily="34" charset="0"/>
              </a:rPr>
              <a:t> Le </a:t>
            </a:r>
            <a:r>
              <a:rPr lang="fr-FR" sz="900" b="1" dirty="0">
                <a:latin typeface="Arial Narrow" pitchFamily="34" charset="0"/>
              </a:rPr>
              <a:t>calcul de la quotité de bourse prend en compte uniquement les frais de scolarité (frais de scolarité annuels, frais d’inscription annuelle et frais de 1ère inscription). Cette quotité est appliquée aux frais parascolaires éventuellement supportés par ailleurs.</a:t>
            </a:r>
          </a:p>
          <a:p>
            <a:pPr algn="just" defTabSz="914400">
              <a:buFont typeface="Wingdings" pitchFamily="2" charset="2"/>
              <a:buChar char="Ø"/>
            </a:pPr>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smtClean="0">
                <a:latin typeface="Arial Narrow" pitchFamily="34" charset="0"/>
              </a:rPr>
              <a:t> Familles </a:t>
            </a:r>
            <a:r>
              <a:rPr lang="fr-FR" sz="900" b="1" dirty="0">
                <a:latin typeface="Arial Narrow" pitchFamily="34" charset="0"/>
              </a:rPr>
              <a:t>monoparentales : les revenus pris en compte sont ceux du parent ayant la charge de l’enfant.</a:t>
            </a:r>
          </a:p>
          <a:p>
            <a:pPr algn="just" defTabSz="914400">
              <a:buFont typeface="Wingdings" pitchFamily="2" charset="2"/>
              <a:buNone/>
            </a:pPr>
            <a:endParaRPr lang="fr-FR" sz="900" b="1" dirty="0">
              <a:latin typeface="Arial Narrow" pitchFamily="34" charset="0"/>
              <a:sym typeface="Wingdings" pitchFamily="2" charset="2"/>
            </a:endParaRPr>
          </a:p>
          <a:p>
            <a:pPr algn="just" defTabSz="914400">
              <a:buClr>
                <a:srgbClr val="FF0000"/>
              </a:buClr>
              <a:buFont typeface="Wingdings" pitchFamily="2" charset="2"/>
              <a:buChar char="Ø"/>
            </a:pPr>
            <a:r>
              <a:rPr lang="fr-FR" sz="900" b="1" dirty="0" smtClean="0">
                <a:latin typeface="Arial Narrow" pitchFamily="34" charset="0"/>
              </a:rPr>
              <a:t> Une </a:t>
            </a:r>
            <a:r>
              <a:rPr lang="fr-FR" sz="900" b="1" dirty="0">
                <a:latin typeface="Arial Narrow" pitchFamily="34" charset="0"/>
              </a:rPr>
              <a:t>contribution progressive de solidarité entre les familles bénéficiaires est mise en place. Elle ne concerne pas les familles boursières à 100%.</a:t>
            </a:r>
          </a:p>
          <a:p>
            <a:pPr algn="just" defTabSz="914400">
              <a:buFont typeface="Wingdings" pitchFamily="2" charset="2"/>
              <a:buNone/>
            </a:pPr>
            <a:endParaRPr lang="fr-FR" sz="800" dirty="0">
              <a:latin typeface="Arial Narrow" pitchFamily="34" charset="0"/>
            </a:endParaRPr>
          </a:p>
        </p:txBody>
      </p:sp>
      <p:sp>
        <p:nvSpPr>
          <p:cNvPr id="14351" name="Text Box 66"/>
          <p:cNvSpPr txBox="1">
            <a:spLocks noChangeArrowheads="1"/>
          </p:cNvSpPr>
          <p:nvPr/>
        </p:nvSpPr>
        <p:spPr bwMode="auto">
          <a:xfrm>
            <a:off x="1385888" y="4500563"/>
            <a:ext cx="2376487" cy="412750"/>
          </a:xfrm>
          <a:prstGeom prst="rect">
            <a:avLst/>
          </a:prstGeom>
          <a:noFill/>
          <a:ln w="9525">
            <a:noFill/>
            <a:miter lim="800000"/>
            <a:headEnd/>
            <a:tailEnd/>
          </a:ln>
        </p:spPr>
        <p:txBody>
          <a:bodyPr>
            <a:spAutoFit/>
          </a:bodyPr>
          <a:lstStyle/>
          <a:p>
            <a:pPr defTabSz="914400"/>
            <a:endParaRPr lang="fr-FR"/>
          </a:p>
        </p:txBody>
      </p:sp>
      <p:pic>
        <p:nvPicPr>
          <p:cNvPr id="2" name="Picture 2" descr="C:\Users\pouyfauconh\Desktop\visuel-brochure-bourses-2015-2016-nor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165" y="416653"/>
            <a:ext cx="2326216" cy="516417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p:cNvSpPr txBox="1"/>
          <p:nvPr/>
        </p:nvSpPr>
        <p:spPr>
          <a:xfrm>
            <a:off x="521371" y="2646482"/>
            <a:ext cx="2151447" cy="738664"/>
          </a:xfrm>
          <a:prstGeom prst="rect">
            <a:avLst/>
          </a:prstGeom>
          <a:noFill/>
        </p:spPr>
        <p:txBody>
          <a:bodyPr wrap="square" rtlCol="0">
            <a:spAutoFit/>
          </a:bodyPr>
          <a:lstStyle/>
          <a:p>
            <a:pPr algn="ctr"/>
            <a:r>
              <a:rPr lang="fr-FR" sz="1400" b="1" dirty="0" smtClean="0"/>
              <a:t>Année scolaire</a:t>
            </a:r>
          </a:p>
          <a:p>
            <a:pPr algn="ctr"/>
            <a:r>
              <a:rPr lang="fr-FR" sz="1400" b="1" smtClean="0"/>
              <a:t>2022/2023</a:t>
            </a:r>
            <a:endParaRPr lang="fr-FR" sz="1400" b="1" dirty="0" smtClean="0"/>
          </a:p>
          <a:p>
            <a:pPr algn="ctr"/>
            <a:r>
              <a:rPr lang="fr-FR" sz="1400" b="1" dirty="0" smtClean="0"/>
              <a:t>pays du rythme  nord </a:t>
            </a:r>
            <a:endParaRPr lang="fr-FR" sz="1400" b="1" dirty="0"/>
          </a:p>
        </p:txBody>
      </p:sp>
      <p:sp>
        <p:nvSpPr>
          <p:cNvPr id="4" name="ZoneTexte 3"/>
          <p:cNvSpPr txBox="1"/>
          <p:nvPr/>
        </p:nvSpPr>
        <p:spPr>
          <a:xfrm>
            <a:off x="521371" y="3503613"/>
            <a:ext cx="2159917" cy="1246495"/>
          </a:xfrm>
          <a:prstGeom prst="rect">
            <a:avLst/>
          </a:prstGeom>
          <a:noFill/>
        </p:spPr>
        <p:txBody>
          <a:bodyPr wrap="square" rtlCol="0">
            <a:spAutoFit/>
          </a:bodyPr>
          <a:lstStyle/>
          <a:p>
            <a:r>
              <a:rPr lang="fr-FR" sz="1400" b="1" dirty="0" smtClean="0">
                <a:solidFill>
                  <a:srgbClr val="FF0000"/>
                </a:solidFill>
              </a:rPr>
              <a:t>BOURSES SCOLAIRES</a:t>
            </a:r>
          </a:p>
          <a:p>
            <a:r>
              <a:rPr lang="fr-FR" sz="1000" b="1" dirty="0" smtClean="0"/>
              <a:t>au bénéfice </a:t>
            </a:r>
          </a:p>
          <a:p>
            <a:r>
              <a:rPr lang="fr-FR" sz="1000" b="1" dirty="0" smtClean="0"/>
              <a:t>des enfants français</a:t>
            </a:r>
          </a:p>
          <a:p>
            <a:r>
              <a:rPr lang="fr-FR" sz="1000" b="1" dirty="0" smtClean="0"/>
              <a:t>résidant avec leur famille</a:t>
            </a:r>
          </a:p>
          <a:p>
            <a:r>
              <a:rPr lang="fr-FR" sz="1000" b="1" dirty="0" smtClean="0"/>
              <a:t> à l’étranger</a:t>
            </a:r>
            <a:endParaRPr lang="fr-FR" sz="1000" dirty="0"/>
          </a:p>
          <a:p>
            <a:endParaRPr lang="fr-FR" dirty="0"/>
          </a:p>
        </p:txBody>
      </p:sp>
      <p:sp>
        <p:nvSpPr>
          <p:cNvPr id="5" name="ZoneTexte 4"/>
          <p:cNvSpPr txBox="1"/>
          <p:nvPr/>
        </p:nvSpPr>
        <p:spPr>
          <a:xfrm>
            <a:off x="881410" y="3276575"/>
            <a:ext cx="184731" cy="415498"/>
          </a:xfrm>
          <a:prstGeom prst="rect">
            <a:avLst/>
          </a:prstGeom>
          <a:noFill/>
        </p:spPr>
        <p:txBody>
          <a:bodyPr wrap="none" rtlCol="0">
            <a:spAutoFit/>
          </a:bodyPr>
          <a:lstStyle/>
          <a:p>
            <a:endParaRPr lang="fr-FR" dirty="0"/>
          </a:p>
        </p:txBody>
      </p:sp>
      <p:pic>
        <p:nvPicPr>
          <p:cNvPr id="6" name="Imag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35671" y="4965312"/>
            <a:ext cx="737147" cy="61551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55" name="Group 47"/>
          <p:cNvGraphicFramePr>
            <a:graphicFrameLocks noGrp="1"/>
          </p:cNvGraphicFramePr>
          <p:nvPr/>
        </p:nvGraphicFramePr>
        <p:xfrm>
          <a:off x="304800" y="180975"/>
          <a:ext cx="10082213" cy="7077075"/>
        </p:xfrm>
        <a:graphic>
          <a:graphicData uri="http://schemas.openxmlformats.org/drawingml/2006/table">
            <a:tbl>
              <a:tblPr/>
              <a:tblGrid>
                <a:gridCol w="2520950"/>
                <a:gridCol w="2519363"/>
                <a:gridCol w="2520950"/>
                <a:gridCol w="2520950"/>
              </a:tblGrid>
              <a:tr h="7077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FF0000"/>
                        </a:buClr>
                        <a:buSzTx/>
                        <a:buFont typeface="Wingdings" pitchFamily="2" charset="2"/>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Calibri"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sp>
        <p:nvSpPr>
          <p:cNvPr id="16390" name="Text Box 18"/>
          <p:cNvSpPr txBox="1">
            <a:spLocks noChangeArrowheads="1"/>
          </p:cNvSpPr>
          <p:nvPr/>
        </p:nvSpPr>
        <p:spPr bwMode="auto">
          <a:xfrm>
            <a:off x="304800" y="4644727"/>
            <a:ext cx="2449513" cy="2492990"/>
          </a:xfrm>
          <a:prstGeom prst="rect">
            <a:avLst/>
          </a:prstGeom>
          <a:solidFill>
            <a:srgbClr val="CCECFF"/>
          </a:solidFill>
          <a:ln w="9525">
            <a:noFill/>
            <a:miter lim="800000"/>
            <a:headEnd/>
            <a:tailEnd/>
          </a:ln>
        </p:spPr>
        <p:txBody>
          <a:bodyPr>
            <a:spAutoFit/>
          </a:bodyPr>
          <a:lstStyle/>
          <a:p>
            <a:pPr algn="ctr" defTabSz="914400"/>
            <a:r>
              <a:rPr lang="fr-FR" sz="1300" b="1" dirty="0" smtClean="0">
                <a:solidFill>
                  <a:schemeClr val="hlink"/>
                </a:solidFill>
                <a:latin typeface="Calibri" pitchFamily="34" charset="0"/>
              </a:rPr>
              <a:t>DÉCISION</a:t>
            </a:r>
            <a:endParaRPr lang="fr-FR" sz="1300" b="1" dirty="0">
              <a:solidFill>
                <a:schemeClr val="hlink"/>
              </a:solidFill>
              <a:latin typeface="Calibri" pitchFamily="34" charset="0"/>
            </a:endParaRPr>
          </a:p>
          <a:p>
            <a:pPr algn="just" defTabSz="914400"/>
            <a:endParaRPr lang="fr-FR" sz="1300" dirty="0">
              <a:solidFill>
                <a:schemeClr val="hlink"/>
              </a:solidFill>
              <a:latin typeface="Calibri" pitchFamily="34" charset="0"/>
            </a:endParaRPr>
          </a:p>
          <a:p>
            <a:pPr algn="just" defTabSz="914400"/>
            <a:r>
              <a:rPr lang="fr-FR" sz="900" dirty="0">
                <a:latin typeface="Arial Narrow" pitchFamily="34" charset="0"/>
              </a:rPr>
              <a:t>La notification d’attribution ou de rejet de votre demande, par l’AEFE, </a:t>
            </a:r>
            <a:r>
              <a:rPr lang="fr-FR" sz="900" dirty="0" smtClean="0">
                <a:latin typeface="Arial Narrow" pitchFamily="34" charset="0"/>
              </a:rPr>
              <a:t>est </a:t>
            </a:r>
            <a:r>
              <a:rPr lang="fr-FR" sz="900" dirty="0">
                <a:latin typeface="Arial Narrow" pitchFamily="34" charset="0"/>
              </a:rPr>
              <a:t>faite par le poste </a:t>
            </a:r>
            <a:r>
              <a:rPr lang="fr-FR" sz="900" dirty="0" smtClean="0">
                <a:latin typeface="Arial Narrow" pitchFamily="34" charset="0"/>
              </a:rPr>
              <a:t>consulaire.</a:t>
            </a:r>
          </a:p>
          <a:p>
            <a:pPr algn="just" defTabSz="914400"/>
            <a:endParaRPr lang="fr-FR" sz="900" dirty="0" smtClean="0">
              <a:latin typeface="Arial Narrow" pitchFamily="34" charset="0"/>
            </a:endParaRPr>
          </a:p>
          <a:p>
            <a:pPr algn="just" defTabSz="914400"/>
            <a:r>
              <a:rPr lang="fr-FR" sz="900" dirty="0" smtClean="0">
                <a:latin typeface="Arial Narrow" pitchFamily="34" charset="0"/>
              </a:rPr>
              <a:t>Le </a:t>
            </a:r>
            <a:r>
              <a:rPr lang="fr-FR" sz="900" dirty="0">
                <a:latin typeface="Arial Narrow" pitchFamily="34" charset="0"/>
              </a:rPr>
              <a:t>rejet de votre demande après </a:t>
            </a:r>
            <a:r>
              <a:rPr lang="fr-FR" sz="900" dirty="0" smtClean="0">
                <a:latin typeface="Arial Narrow" pitchFamily="34" charset="0"/>
              </a:rPr>
              <a:t>le premier conseil consulaire, </a:t>
            </a:r>
            <a:r>
              <a:rPr lang="fr-FR" sz="900" dirty="0">
                <a:latin typeface="Arial Narrow" pitchFamily="34" charset="0"/>
              </a:rPr>
              <a:t>peut faire </a:t>
            </a:r>
            <a:r>
              <a:rPr lang="fr-FR" sz="900" dirty="0" smtClean="0">
                <a:latin typeface="Arial Narrow" pitchFamily="34" charset="0"/>
              </a:rPr>
              <a:t>l’objet, sur demande, d’une </a:t>
            </a:r>
            <a:r>
              <a:rPr lang="fr-FR" sz="900" dirty="0">
                <a:latin typeface="Arial Narrow" pitchFamily="34" charset="0"/>
              </a:rPr>
              <a:t>révision </a:t>
            </a:r>
            <a:r>
              <a:rPr lang="fr-FR" sz="900" dirty="0" smtClean="0">
                <a:latin typeface="Arial Narrow" pitchFamily="34" charset="0"/>
              </a:rPr>
              <a:t>en second conseil.</a:t>
            </a:r>
          </a:p>
          <a:p>
            <a:pPr algn="just" defTabSz="914400"/>
            <a:endParaRPr lang="fr-FR" sz="900" dirty="0" smtClean="0">
              <a:latin typeface="Arial Narrow" pitchFamily="34" charset="0"/>
            </a:endParaRPr>
          </a:p>
          <a:p>
            <a:pPr algn="just" defTabSz="914400"/>
            <a:r>
              <a:rPr lang="fr-FR" sz="900" dirty="0" smtClean="0">
                <a:latin typeface="Arial Narrow" pitchFamily="34" charset="0"/>
              </a:rPr>
              <a:t>En </a:t>
            </a:r>
            <a:r>
              <a:rPr lang="fr-FR" sz="900" dirty="0">
                <a:latin typeface="Arial Narrow" pitchFamily="34" charset="0"/>
              </a:rPr>
              <a:t>cas de rejet après </a:t>
            </a:r>
            <a:r>
              <a:rPr lang="fr-FR" sz="900" dirty="0" smtClean="0">
                <a:latin typeface="Arial Narrow" pitchFamily="34" charset="0"/>
              </a:rPr>
              <a:t>le deuxième conseil consulaire, </a:t>
            </a:r>
            <a:r>
              <a:rPr lang="fr-FR" sz="900" dirty="0">
                <a:latin typeface="Arial Narrow" pitchFamily="34" charset="0"/>
              </a:rPr>
              <a:t>un recours gracieux peut être présenté </a:t>
            </a:r>
            <a:r>
              <a:rPr lang="fr-FR" sz="900" dirty="0" smtClean="0">
                <a:latin typeface="Arial Narrow" pitchFamily="34" charset="0"/>
              </a:rPr>
              <a:t>par voie écrite, auprès du directeur de </a:t>
            </a:r>
            <a:r>
              <a:rPr lang="fr-FR" sz="900" dirty="0">
                <a:latin typeface="Arial Narrow" pitchFamily="34" charset="0"/>
              </a:rPr>
              <a:t>l’Agence pour l’enseignement français à l’étranger (AEFE) via le poste consulaire</a:t>
            </a:r>
            <a:r>
              <a:rPr lang="fr-FR" sz="900" dirty="0" smtClean="0">
                <a:latin typeface="Arial Narrow" pitchFamily="34" charset="0"/>
              </a:rPr>
              <a:t>.</a:t>
            </a:r>
          </a:p>
          <a:p>
            <a:pPr algn="just" defTabSz="914400"/>
            <a:r>
              <a:rPr lang="fr-FR" sz="900" dirty="0" smtClean="0">
                <a:latin typeface="Arial Narrow" pitchFamily="34" charset="0"/>
              </a:rPr>
              <a:t>Un recours gracieux peut ensuite être contesté auprès du tribunal administratif de Paris dans un délais de 2 mois allongé de 2 mois de distance  supplémentaires.</a:t>
            </a:r>
            <a:endParaRPr lang="fr-FR" sz="900" dirty="0">
              <a:latin typeface="Arial Narrow" pitchFamily="34" charset="0"/>
            </a:endParaRPr>
          </a:p>
          <a:p>
            <a:pPr algn="just" defTabSz="914400"/>
            <a:endParaRPr lang="fr-FR" sz="400" dirty="0">
              <a:latin typeface="Arial Narrow" pitchFamily="34" charset="0"/>
            </a:endParaRPr>
          </a:p>
        </p:txBody>
      </p:sp>
      <p:sp>
        <p:nvSpPr>
          <p:cNvPr id="16391" name="Text Box 19"/>
          <p:cNvSpPr txBox="1">
            <a:spLocks noChangeArrowheads="1"/>
          </p:cNvSpPr>
          <p:nvPr/>
        </p:nvSpPr>
        <p:spPr bwMode="auto">
          <a:xfrm>
            <a:off x="2897188" y="396875"/>
            <a:ext cx="2376487" cy="6924973"/>
          </a:xfrm>
          <a:prstGeom prst="rect">
            <a:avLst/>
          </a:prstGeom>
          <a:noFill/>
          <a:ln w="9525">
            <a:noFill/>
            <a:miter lim="800000"/>
            <a:headEnd/>
            <a:tailEnd/>
          </a:ln>
        </p:spPr>
        <p:txBody>
          <a:bodyPr>
            <a:spAutoFit/>
          </a:bodyPr>
          <a:lstStyle/>
          <a:p>
            <a:pPr algn="ctr" defTabSz="914400"/>
            <a:r>
              <a:rPr lang="fr-FR" sz="1300" b="1" dirty="0" smtClean="0">
                <a:solidFill>
                  <a:schemeClr val="hlink"/>
                </a:solidFill>
                <a:latin typeface="Calibri" pitchFamily="34" charset="0"/>
              </a:rPr>
              <a:t>BARÈME </a:t>
            </a:r>
            <a:r>
              <a:rPr lang="fr-FR" sz="1300" b="1" dirty="0">
                <a:solidFill>
                  <a:schemeClr val="hlink"/>
                </a:solidFill>
                <a:latin typeface="Calibri" pitchFamily="34" charset="0"/>
              </a:rPr>
              <a:t>D’ATTRIBUTION</a:t>
            </a:r>
          </a:p>
          <a:p>
            <a:pPr algn="ctr" defTabSz="914400"/>
            <a:endParaRPr lang="fr-FR" sz="1300" b="1" dirty="0">
              <a:solidFill>
                <a:schemeClr val="hlink"/>
              </a:solidFill>
              <a:latin typeface="Calibri" pitchFamily="34" charset="0"/>
            </a:endParaRPr>
          </a:p>
          <a:p>
            <a:pPr algn="ctr" defTabSz="914400"/>
            <a:r>
              <a:rPr lang="fr-FR" sz="1300" b="1" dirty="0">
                <a:solidFill>
                  <a:schemeClr val="hlink"/>
                </a:solidFill>
                <a:latin typeface="Calibri" pitchFamily="34" charset="0"/>
              </a:rPr>
              <a:t>Mode de calcul</a:t>
            </a:r>
            <a:endParaRPr lang="fr-FR" sz="1300" dirty="0">
              <a:solidFill>
                <a:schemeClr val="hlink"/>
              </a:solidFill>
              <a:latin typeface="Calibri" pitchFamily="34" charset="0"/>
            </a:endParaRPr>
          </a:p>
          <a:p>
            <a:pPr algn="just" defTabSz="914400"/>
            <a:r>
              <a:rPr lang="fr-FR" sz="900" dirty="0">
                <a:latin typeface="Arial Narrow" pitchFamily="34" charset="0"/>
              </a:rPr>
              <a:t>Les droits à bourses scolaires sont calculés de la manière suivante :</a:t>
            </a:r>
          </a:p>
          <a:p>
            <a:pPr algn="just" defTabSz="914400"/>
            <a:endParaRPr lang="fr-FR" sz="900" dirty="0">
              <a:latin typeface="Arial Narrow" pitchFamily="34" charset="0"/>
            </a:endParaRPr>
          </a:p>
          <a:p>
            <a:pPr algn="just" defTabSz="914400"/>
            <a:r>
              <a:rPr lang="fr-FR" sz="900" b="1" dirty="0">
                <a:solidFill>
                  <a:schemeClr val="hlink"/>
                </a:solidFill>
                <a:latin typeface="Arial Narrow" pitchFamily="34" charset="0"/>
              </a:rPr>
              <a:t>Prise en compte des ressources et </a:t>
            </a:r>
            <a:r>
              <a:rPr lang="fr-FR" sz="900" b="1" dirty="0" smtClean="0">
                <a:solidFill>
                  <a:schemeClr val="hlink"/>
                </a:solidFill>
                <a:latin typeface="Arial Narrow" pitchFamily="34" charset="0"/>
              </a:rPr>
              <a:t>des charges </a:t>
            </a:r>
            <a:r>
              <a:rPr lang="fr-FR" sz="900" b="1" dirty="0">
                <a:solidFill>
                  <a:schemeClr val="hlink"/>
                </a:solidFill>
                <a:latin typeface="Arial Narrow" pitchFamily="34" charset="0"/>
              </a:rPr>
              <a:t>: </a:t>
            </a:r>
          </a:p>
          <a:p>
            <a:pPr algn="just" defTabSz="914400">
              <a:buClr>
                <a:srgbClr val="FF0000"/>
              </a:buClr>
              <a:buFont typeface="Wingdings" pitchFamily="2" charset="2"/>
              <a:buChar char="Ø"/>
            </a:pPr>
            <a:r>
              <a:rPr lang="fr-FR" sz="900" dirty="0">
                <a:latin typeface="Arial Narrow" pitchFamily="34" charset="0"/>
              </a:rPr>
              <a:t> Ressources brutes </a:t>
            </a:r>
            <a:r>
              <a:rPr lang="fr-FR" sz="900" b="1" dirty="0">
                <a:solidFill>
                  <a:srgbClr val="FF0000"/>
                </a:solidFill>
                <a:latin typeface="Arial Narrow" pitchFamily="34" charset="0"/>
              </a:rPr>
              <a:t>(Rb)</a:t>
            </a:r>
            <a:r>
              <a:rPr lang="fr-FR" sz="900" dirty="0">
                <a:latin typeface="Arial Narrow" pitchFamily="34" charset="0"/>
              </a:rPr>
              <a:t> : </a:t>
            </a:r>
            <a:r>
              <a:rPr lang="fr-FR" sz="900" b="1" u="sng" dirty="0">
                <a:latin typeface="Arial Narrow" pitchFamily="34" charset="0"/>
              </a:rPr>
              <a:t>Toutes</a:t>
            </a:r>
            <a:r>
              <a:rPr lang="fr-FR" sz="900" dirty="0">
                <a:latin typeface="Arial Narrow" pitchFamily="34" charset="0"/>
              </a:rPr>
              <a:t> les ressources, de quelque nature qu’elles soient (y compris aide familiale….) avant prise en compte de toute déduction ou avantage.</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Ajout de certains avantages </a:t>
            </a:r>
            <a:r>
              <a:rPr lang="fr-FR" sz="900" b="1" dirty="0">
                <a:solidFill>
                  <a:srgbClr val="FF0000"/>
                </a:solidFill>
                <a:latin typeface="Arial Narrow" pitchFamily="34" charset="0"/>
              </a:rPr>
              <a:t>(Av)</a:t>
            </a:r>
            <a:r>
              <a:rPr lang="fr-FR" sz="900" dirty="0">
                <a:latin typeface="Arial Narrow" pitchFamily="34" charset="0"/>
              </a:rPr>
              <a:t> en nature </a:t>
            </a:r>
            <a:r>
              <a:rPr lang="fr-FR" sz="900" dirty="0" smtClean="0">
                <a:latin typeface="Arial Narrow" pitchFamily="34" charset="0"/>
              </a:rPr>
              <a:t>(logement gratuit mis à disposition, voiture de fonction…), </a:t>
            </a:r>
            <a:r>
              <a:rPr lang="fr-FR" sz="900" dirty="0">
                <a:latin typeface="Arial Narrow" pitchFamily="34" charset="0"/>
              </a:rPr>
              <a:t>revenus mobiliers et/ou immobiliers…</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Charges déductibles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Ch</a:t>
            </a:r>
            <a:r>
              <a:rPr lang="fr-FR" sz="900" b="1" dirty="0">
                <a:solidFill>
                  <a:srgbClr val="FF0000"/>
                </a:solidFill>
                <a:latin typeface="Arial Narrow" pitchFamily="34" charset="0"/>
              </a:rPr>
              <a:t>)</a:t>
            </a:r>
            <a:r>
              <a:rPr lang="fr-FR" sz="900" dirty="0">
                <a:latin typeface="Arial Narrow" pitchFamily="34" charset="0"/>
              </a:rPr>
              <a:t> : cotisations sociales obligatoires, impôts sur le revenu uniquement et pensions alimentaires dues.</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du :</a:t>
            </a:r>
            <a:endParaRPr lang="fr-FR" sz="900" dirty="0">
              <a:solidFill>
                <a:schemeClr val="hlink"/>
              </a:solidFill>
              <a:latin typeface="Arial Narrow" pitchFamily="34" charset="0"/>
            </a:endParaRPr>
          </a:p>
          <a:p>
            <a:pPr algn="just" defTabSz="914400">
              <a:buClr>
                <a:srgbClr val="FF0000"/>
              </a:buClr>
              <a:buFont typeface="Wingdings" pitchFamily="2" charset="2"/>
              <a:buChar char="Ø"/>
            </a:pPr>
            <a:r>
              <a:rPr lang="fr-FR" sz="900" dirty="0">
                <a:latin typeface="Arial Narrow" pitchFamily="34" charset="0"/>
              </a:rPr>
              <a:t> Revenu net annuel de la famille </a:t>
            </a:r>
            <a:r>
              <a:rPr lang="fr-FR" sz="900" b="1" dirty="0">
                <a:solidFill>
                  <a:srgbClr val="FF0000"/>
                </a:solidFill>
                <a:latin typeface="Arial Narrow" pitchFamily="34" charset="0"/>
              </a:rPr>
              <a:t>(Rn)</a:t>
            </a:r>
            <a:r>
              <a:rPr lang="fr-FR" sz="900" dirty="0">
                <a:latin typeface="Arial Narrow" pitchFamily="34" charset="0"/>
              </a:rPr>
              <a:t> égal à : </a:t>
            </a:r>
            <a:r>
              <a:rPr lang="fr-FR" sz="900" b="1" dirty="0">
                <a:solidFill>
                  <a:srgbClr val="FF0000"/>
                </a:solidFill>
                <a:latin typeface="Arial Narrow" pitchFamily="34" charset="0"/>
              </a:rPr>
              <a:t>Revenus bruts (Rb) + Avantages  (Av) – Charges (</a:t>
            </a:r>
            <a:r>
              <a:rPr lang="fr-FR" sz="900" b="1" dirty="0" err="1">
                <a:solidFill>
                  <a:srgbClr val="FF0000"/>
                </a:solidFill>
                <a:latin typeface="Arial Narrow" pitchFamily="34" charset="0"/>
              </a:rPr>
              <a:t>Ch</a:t>
            </a:r>
            <a:r>
              <a:rPr lang="fr-FR" sz="900" b="1" dirty="0">
                <a:solidFill>
                  <a:srgbClr val="FF0000"/>
                </a:solidFill>
                <a:latin typeface="Arial Narrow" pitchFamily="34" charset="0"/>
              </a:rPr>
              <a:t>). </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des frais de scolarité pris en compte dans le calcul de la quotité de bourse :</a:t>
            </a:r>
          </a:p>
          <a:p>
            <a:pPr algn="just" defTabSz="914400">
              <a:buClr>
                <a:srgbClr val="FF0000"/>
              </a:buClr>
              <a:buFont typeface="Wingdings" pitchFamily="2" charset="2"/>
              <a:buChar char="Ø"/>
            </a:pPr>
            <a:r>
              <a:rPr lang="fr-FR" sz="900" dirty="0">
                <a:latin typeface="Arial Narrow" pitchFamily="34" charset="0"/>
              </a:rPr>
              <a:t> Les seuls frais de scolarité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Fs</a:t>
            </a:r>
            <a:r>
              <a:rPr lang="fr-FR" sz="900" b="1" dirty="0">
                <a:solidFill>
                  <a:srgbClr val="FF0000"/>
                </a:solidFill>
                <a:latin typeface="Arial Narrow" pitchFamily="34" charset="0"/>
              </a:rPr>
              <a:t>)</a:t>
            </a:r>
            <a:r>
              <a:rPr lang="fr-FR" sz="900" dirty="0">
                <a:latin typeface="Arial Narrow" pitchFamily="34" charset="0"/>
              </a:rPr>
              <a:t> pris en compte sont :</a:t>
            </a:r>
          </a:p>
          <a:p>
            <a:pPr algn="just" defTabSz="914400">
              <a:buClr>
                <a:srgbClr val="FF0000"/>
              </a:buClr>
              <a:buFont typeface="Wingdings" pitchFamily="2" charset="2"/>
              <a:buChar char="Ø"/>
            </a:pPr>
            <a:endParaRPr lang="fr-FR" sz="900" dirty="0">
              <a:latin typeface="Arial Narrow" pitchFamily="34" charset="0"/>
            </a:endParaRPr>
          </a:p>
          <a:p>
            <a:pPr algn="just" defTabSz="914400">
              <a:buClr>
                <a:srgbClr val="FF0000"/>
              </a:buClr>
              <a:buFont typeface="Wingdings" pitchFamily="2" charset="2"/>
              <a:buNone/>
            </a:pPr>
            <a:r>
              <a:rPr lang="fr-FR" sz="900" dirty="0">
                <a:latin typeface="Arial Narrow" pitchFamily="34" charset="0"/>
              </a:rPr>
              <a:t>    Frais de scolarité annuels (S)</a:t>
            </a:r>
          </a:p>
          <a:p>
            <a:pPr algn="just" defTabSz="914400">
              <a:buClr>
                <a:srgbClr val="FF0000"/>
              </a:buClr>
              <a:buFont typeface="Wingdings" pitchFamily="2" charset="2"/>
              <a:buNone/>
            </a:pPr>
            <a:r>
              <a:rPr lang="fr-FR" sz="900" dirty="0">
                <a:latin typeface="Arial Narrow" pitchFamily="34" charset="0"/>
              </a:rPr>
              <a:t>    Frais d’inscription annuelle (SA)</a:t>
            </a:r>
          </a:p>
          <a:p>
            <a:pPr algn="just" defTabSz="914400">
              <a:buClr>
                <a:srgbClr val="FF0000"/>
              </a:buClr>
              <a:buFont typeface="Wingdings" pitchFamily="2" charset="2"/>
              <a:buNone/>
            </a:pPr>
            <a:r>
              <a:rPr lang="fr-FR" sz="900" dirty="0">
                <a:latin typeface="Arial Narrow" pitchFamily="34" charset="0"/>
              </a:rPr>
              <a:t>    Frais de 1ère inscription (S1)</a:t>
            </a:r>
          </a:p>
          <a:p>
            <a:pPr algn="just" defTabSz="914400">
              <a:buClr>
                <a:srgbClr val="FF0000"/>
              </a:buClr>
              <a:buFont typeface="Wingdings" pitchFamily="2" charset="2"/>
              <a:buNone/>
            </a:pPr>
            <a:endParaRPr lang="fr-FR" sz="900"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Détermination du revenu de référence :</a:t>
            </a:r>
          </a:p>
          <a:p>
            <a:pPr algn="just" defTabSz="914400">
              <a:buClr>
                <a:srgbClr val="FF0000"/>
              </a:buClr>
              <a:buFont typeface="Wingdings" pitchFamily="2" charset="2"/>
              <a:buChar char="Ø"/>
            </a:pPr>
            <a:r>
              <a:rPr lang="fr-FR" sz="900" dirty="0">
                <a:latin typeface="Arial Narrow" pitchFamily="34" charset="0"/>
              </a:rPr>
              <a:t> Le revenu de référence </a:t>
            </a:r>
            <a:r>
              <a:rPr lang="fr-FR" sz="900" b="1" dirty="0">
                <a:solidFill>
                  <a:srgbClr val="FF0000"/>
                </a:solidFill>
                <a:latin typeface="Arial Narrow" pitchFamily="34" charset="0"/>
              </a:rPr>
              <a:t>(R)</a:t>
            </a:r>
            <a:r>
              <a:rPr lang="fr-FR" sz="900" dirty="0">
                <a:latin typeface="Arial Narrow" pitchFamily="34" charset="0"/>
              </a:rPr>
              <a:t> est </a:t>
            </a:r>
            <a:r>
              <a:rPr lang="fr-FR" sz="900" dirty="0" smtClean="0">
                <a:latin typeface="Arial Narrow" pitchFamily="34" charset="0"/>
              </a:rPr>
              <a:t>égal à</a:t>
            </a:r>
            <a:r>
              <a:rPr lang="fr-FR" sz="900" dirty="0">
                <a:latin typeface="Arial Narrow" pitchFamily="34" charset="0"/>
              </a:rPr>
              <a:t> : </a:t>
            </a:r>
            <a:r>
              <a:rPr lang="fr-FR" sz="900" b="1" dirty="0">
                <a:solidFill>
                  <a:srgbClr val="FF0000"/>
                </a:solidFill>
                <a:latin typeface="Arial Narrow" pitchFamily="34" charset="0"/>
              </a:rPr>
              <a:t>Revenu net annuel (Rn) – frais de scolarité (</a:t>
            </a:r>
            <a:r>
              <a:rPr lang="fr-FR" sz="900" b="1" dirty="0" err="1">
                <a:solidFill>
                  <a:srgbClr val="FF0000"/>
                </a:solidFill>
                <a:latin typeface="Arial Narrow" pitchFamily="34" charset="0"/>
              </a:rPr>
              <a:t>Fs</a:t>
            </a:r>
            <a:r>
              <a:rPr lang="fr-FR" sz="900" b="1" dirty="0">
                <a:solidFill>
                  <a:srgbClr val="FF0000"/>
                </a:solidFill>
                <a:latin typeface="Arial Narrow" pitchFamily="34" charset="0"/>
              </a:rPr>
              <a:t>)</a:t>
            </a:r>
            <a:r>
              <a:rPr lang="fr-FR" sz="900" b="1" dirty="0">
                <a:latin typeface="Arial Narrow" pitchFamily="34" charset="0"/>
              </a:rPr>
              <a:t> </a:t>
            </a:r>
          </a:p>
          <a:p>
            <a:pPr algn="just" defTabSz="914400">
              <a:buClr>
                <a:srgbClr val="FF0000"/>
              </a:buClr>
              <a:buFont typeface="Wingdings" pitchFamily="2" charset="2"/>
              <a:buNone/>
            </a:pPr>
            <a:endParaRPr lang="fr-FR" sz="900" b="1" dirty="0">
              <a:latin typeface="Arial Narrow" pitchFamily="34" charset="0"/>
            </a:endParaRPr>
          </a:p>
          <a:p>
            <a:pPr algn="just" defTabSz="914400">
              <a:buClr>
                <a:srgbClr val="FF0000"/>
              </a:buClr>
              <a:buFont typeface="Wingdings" pitchFamily="2" charset="2"/>
              <a:buNone/>
            </a:pPr>
            <a:r>
              <a:rPr lang="fr-FR" sz="900" b="1" dirty="0">
                <a:solidFill>
                  <a:schemeClr val="hlink"/>
                </a:solidFill>
                <a:latin typeface="Arial Narrow" pitchFamily="34" charset="0"/>
              </a:rPr>
              <a:t>Calcul du nombre de parts :</a:t>
            </a:r>
          </a:p>
          <a:p>
            <a:pPr algn="just" defTabSz="914400">
              <a:buClr>
                <a:srgbClr val="FF0000"/>
              </a:buClr>
              <a:buFont typeface="Wingdings" pitchFamily="2" charset="2"/>
              <a:buChar char="Ø"/>
            </a:pPr>
            <a:r>
              <a:rPr lang="fr-FR" sz="900" dirty="0">
                <a:latin typeface="Arial Narrow" pitchFamily="34" charset="0"/>
              </a:rPr>
              <a:t> Le nombre de parts </a:t>
            </a:r>
            <a:r>
              <a:rPr lang="fr-FR" sz="900" b="1" dirty="0">
                <a:solidFill>
                  <a:srgbClr val="FF0000"/>
                </a:solidFill>
                <a:latin typeface="Arial Narrow" pitchFamily="34" charset="0"/>
              </a:rPr>
              <a:t>(P)</a:t>
            </a:r>
            <a:r>
              <a:rPr lang="fr-FR" sz="900" dirty="0">
                <a:latin typeface="Arial Narrow" pitchFamily="34" charset="0"/>
              </a:rPr>
              <a:t> de la famille est déterminé de la manière suivante :</a:t>
            </a:r>
          </a:p>
          <a:p>
            <a:pPr algn="just" defTabSz="914400">
              <a:buClr>
                <a:srgbClr val="FF0000"/>
              </a:buClr>
              <a:buFont typeface="Wingdings" pitchFamily="2" charset="2"/>
              <a:buNone/>
            </a:pPr>
            <a:r>
              <a:rPr lang="fr-FR" sz="900" dirty="0">
                <a:latin typeface="Arial Narrow" pitchFamily="34" charset="0"/>
              </a:rPr>
              <a:t>Parent d’une famille biparentale = 1</a:t>
            </a:r>
          </a:p>
          <a:p>
            <a:pPr algn="just" defTabSz="914400">
              <a:buClr>
                <a:srgbClr val="FF0000"/>
              </a:buClr>
              <a:buFont typeface="Wingdings" pitchFamily="2" charset="2"/>
              <a:buNone/>
            </a:pPr>
            <a:r>
              <a:rPr lang="fr-FR" sz="900" dirty="0" smtClean="0">
                <a:latin typeface="Arial Narrow" pitchFamily="34" charset="0"/>
              </a:rPr>
              <a:t>Parent d'une famille monoparentale = 2</a:t>
            </a:r>
            <a:endParaRPr lang="fr-FR" sz="900" dirty="0">
              <a:latin typeface="Arial Narrow" pitchFamily="34" charset="0"/>
            </a:endParaRPr>
          </a:p>
          <a:p>
            <a:pPr algn="just" defTabSz="914400">
              <a:buClr>
                <a:srgbClr val="FF0000"/>
              </a:buClr>
              <a:buFont typeface="Wingdings" pitchFamily="2" charset="2"/>
              <a:buNone/>
            </a:pPr>
            <a:r>
              <a:rPr lang="fr-FR" sz="900" dirty="0">
                <a:latin typeface="Arial Narrow" pitchFamily="34" charset="0"/>
              </a:rPr>
              <a:t>Enfant à charge </a:t>
            </a:r>
            <a:r>
              <a:rPr lang="fr-FR" sz="900" dirty="0" smtClean="0">
                <a:latin typeface="Arial Narrow" pitchFamily="34" charset="0"/>
              </a:rPr>
              <a:t>= 0,5</a:t>
            </a:r>
            <a:endParaRPr lang="fr-FR" sz="900" dirty="0">
              <a:latin typeface="Arial Narrow" pitchFamily="34" charset="0"/>
            </a:endParaRPr>
          </a:p>
          <a:p>
            <a:pPr algn="just" defTabSz="914400">
              <a:buClr>
                <a:srgbClr val="FF0000"/>
              </a:buClr>
              <a:buFont typeface="Wingdings" pitchFamily="2" charset="2"/>
              <a:buNone/>
            </a:pPr>
            <a:endParaRPr lang="fr-FR" sz="900" dirty="0">
              <a:latin typeface="Arial Narrow" pitchFamily="34" charset="0"/>
            </a:endParaRPr>
          </a:p>
          <a:p>
            <a:pPr algn="just" defTabSz="914400"/>
            <a:r>
              <a:rPr lang="fr-FR" sz="900" b="1" i="1" dirty="0">
                <a:solidFill>
                  <a:schemeClr val="hlink"/>
                </a:solidFill>
                <a:latin typeface="Arial Narrow" pitchFamily="34" charset="0"/>
              </a:rPr>
              <a:t>NB</a:t>
            </a:r>
            <a:r>
              <a:rPr lang="fr-FR" sz="900" b="1" i="1" dirty="0">
                <a:latin typeface="Arial Narrow" pitchFamily="34" charset="0"/>
              </a:rPr>
              <a:t> : Chaque enfant handicapé à charge bénéficie d’une demi-part supplémentaire.</a:t>
            </a:r>
            <a:endParaRPr lang="fr-FR" sz="1000" b="1" i="1" dirty="0">
              <a:latin typeface="Arial Narrow" pitchFamily="34" charset="0"/>
            </a:endParaRPr>
          </a:p>
        </p:txBody>
      </p:sp>
      <p:sp>
        <p:nvSpPr>
          <p:cNvPr id="16392" name="Text Box 20"/>
          <p:cNvSpPr txBox="1">
            <a:spLocks noChangeArrowheads="1"/>
          </p:cNvSpPr>
          <p:nvPr/>
        </p:nvSpPr>
        <p:spPr bwMode="auto">
          <a:xfrm>
            <a:off x="5346700" y="396875"/>
            <a:ext cx="2519363" cy="3447098"/>
          </a:xfrm>
          <a:prstGeom prst="rect">
            <a:avLst/>
          </a:prstGeom>
          <a:noFill/>
          <a:ln w="9525">
            <a:noFill/>
            <a:miter lim="800000"/>
            <a:headEnd/>
            <a:tailEnd/>
          </a:ln>
        </p:spPr>
        <p:txBody>
          <a:bodyPr>
            <a:spAutoFit/>
          </a:bodyPr>
          <a:lstStyle/>
          <a:p>
            <a:pPr algn="just" defTabSz="914400">
              <a:tabLst>
                <a:tab pos="85725" algn="l"/>
              </a:tabLst>
            </a:pPr>
            <a:r>
              <a:rPr lang="fr-FR" sz="900" b="1" dirty="0">
                <a:solidFill>
                  <a:schemeClr val="hlink"/>
                </a:solidFill>
                <a:latin typeface="Arial Narrow" pitchFamily="34" charset="0"/>
              </a:rPr>
              <a:t>Détermination du quotient familial :</a:t>
            </a:r>
            <a:endParaRPr lang="fr-FR" sz="1000" b="1" i="1" dirty="0">
              <a:latin typeface="Arial Narrow" pitchFamily="34" charset="0"/>
            </a:endParaRPr>
          </a:p>
          <a:p>
            <a:pPr algn="just" defTabSz="914400">
              <a:buClr>
                <a:srgbClr val="FF0000"/>
              </a:buClr>
              <a:buFont typeface="Wingdings" pitchFamily="2" charset="2"/>
              <a:buChar char="Ø"/>
              <a:tabLst>
                <a:tab pos="85725" algn="l"/>
              </a:tabLst>
            </a:pPr>
            <a:r>
              <a:rPr lang="fr-FR" sz="900" dirty="0" smtClean="0">
                <a:latin typeface="Arial Narrow" pitchFamily="34" charset="0"/>
              </a:rPr>
              <a:t> Le </a:t>
            </a:r>
            <a:r>
              <a:rPr lang="fr-FR" sz="900" dirty="0">
                <a:latin typeface="Arial Narrow" pitchFamily="34" charset="0"/>
              </a:rPr>
              <a:t>quotient familial </a:t>
            </a:r>
            <a:r>
              <a:rPr lang="fr-FR" sz="900" b="1" dirty="0">
                <a:solidFill>
                  <a:srgbClr val="FF0000"/>
                </a:solidFill>
                <a:latin typeface="Arial Narrow" pitchFamily="34" charset="0"/>
              </a:rPr>
              <a:t>(Q)</a:t>
            </a:r>
            <a:r>
              <a:rPr lang="fr-FR" sz="900" dirty="0">
                <a:latin typeface="Arial Narrow" pitchFamily="34" charset="0"/>
              </a:rPr>
              <a:t> est égal à : </a:t>
            </a:r>
            <a:r>
              <a:rPr lang="fr-FR" sz="900" b="1" dirty="0">
                <a:solidFill>
                  <a:srgbClr val="FF0000"/>
                </a:solidFill>
                <a:latin typeface="Arial Narrow" pitchFamily="34" charset="0"/>
              </a:rPr>
              <a:t>Revenu de référence (R) / Nombre de parts (P).</a:t>
            </a:r>
          </a:p>
          <a:p>
            <a:pPr algn="just" defTabSz="914400">
              <a:buClr>
                <a:srgbClr val="FF0000"/>
              </a:buClr>
              <a:buFont typeface="Wingdings" pitchFamily="2" charset="2"/>
              <a:buNone/>
              <a:tabLst>
                <a:tab pos="85725" algn="l"/>
              </a:tabLst>
            </a:pPr>
            <a:endParaRPr lang="fr-FR" sz="900" b="1" dirty="0">
              <a:solidFill>
                <a:srgbClr val="FF0000"/>
              </a:solidFill>
              <a:latin typeface="Arial Narrow" pitchFamily="34" charset="0"/>
            </a:endParaRPr>
          </a:p>
          <a:p>
            <a:pPr algn="just" defTabSz="914400">
              <a:buClr>
                <a:srgbClr val="FF0000"/>
              </a:buClr>
              <a:buFont typeface="Wingdings" pitchFamily="2" charset="2"/>
              <a:buNone/>
              <a:tabLst>
                <a:tab pos="85725" algn="l"/>
              </a:tabLst>
            </a:pPr>
            <a:r>
              <a:rPr lang="fr-FR" sz="900" b="1" dirty="0">
                <a:solidFill>
                  <a:schemeClr val="hlink"/>
                </a:solidFill>
                <a:latin typeface="Arial Narrow" pitchFamily="34" charset="0"/>
              </a:rPr>
              <a:t>Détermination du quotient familial pondéré :</a:t>
            </a:r>
          </a:p>
          <a:p>
            <a:pPr algn="just" defTabSz="914400">
              <a:buClr>
                <a:srgbClr val="FF0000"/>
              </a:buClr>
              <a:buFont typeface="Wingdings" pitchFamily="2" charset="2"/>
              <a:buChar char="Ø"/>
              <a:tabLst>
                <a:tab pos="85725" algn="l"/>
              </a:tabLst>
            </a:pPr>
            <a:r>
              <a:rPr lang="fr-FR" sz="900" dirty="0" smtClean="0">
                <a:latin typeface="Arial Narrow" pitchFamily="34" charset="0"/>
              </a:rPr>
              <a:t> Le </a:t>
            </a:r>
            <a:r>
              <a:rPr lang="fr-FR" sz="900" dirty="0">
                <a:latin typeface="Arial Narrow" pitchFamily="34" charset="0"/>
              </a:rPr>
              <a:t>quotient familial est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de l’indice de parité de pouvoir d’achat </a:t>
            </a:r>
            <a:r>
              <a:rPr lang="fr-FR" sz="900" b="1" dirty="0">
                <a:solidFill>
                  <a:srgbClr val="FF0000"/>
                </a:solidFill>
                <a:latin typeface="Arial Narrow" pitchFamily="34" charset="0"/>
              </a:rPr>
              <a:t>(IPA)</a:t>
            </a:r>
            <a:r>
              <a:rPr lang="fr-FR" sz="900" dirty="0">
                <a:latin typeface="Arial Narrow" pitchFamily="34" charset="0"/>
              </a:rPr>
              <a:t> de la ville de résidence :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 = Quotient familial (Q) x 100 (base Paris) / IPA.</a:t>
            </a:r>
          </a:p>
          <a:p>
            <a:pPr algn="just" defTabSz="914400">
              <a:buClr>
                <a:srgbClr val="FF0000"/>
              </a:buClr>
              <a:buFont typeface="Wingdings" pitchFamily="2" charset="2"/>
              <a:buNone/>
              <a:tabLst>
                <a:tab pos="85725" algn="l"/>
              </a:tabLst>
            </a:pPr>
            <a:endParaRPr lang="fr-FR" sz="1100" dirty="0">
              <a:solidFill>
                <a:srgbClr val="FF0000"/>
              </a:solidFill>
              <a:latin typeface="Arial Narrow" pitchFamily="34" charset="0"/>
            </a:endParaRPr>
          </a:p>
          <a:p>
            <a:pPr algn="just" defTabSz="914400">
              <a:tabLst>
                <a:tab pos="85725" algn="l"/>
              </a:tabLst>
            </a:pPr>
            <a:r>
              <a:rPr lang="fr-FR" sz="900" b="1" dirty="0">
                <a:solidFill>
                  <a:schemeClr val="hlink"/>
                </a:solidFill>
                <a:latin typeface="Arial Narrow" pitchFamily="34" charset="0"/>
              </a:rPr>
              <a:t>Détermination de la quotité théorique de bourse </a:t>
            </a:r>
            <a:r>
              <a:rPr lang="fr-FR" sz="900" b="1" dirty="0" smtClean="0">
                <a:solidFill>
                  <a:schemeClr val="hlink"/>
                </a:solidFill>
                <a:latin typeface="Arial Narrow" pitchFamily="34" charset="0"/>
              </a:rPr>
              <a:t>: </a:t>
            </a:r>
          </a:p>
          <a:p>
            <a:pPr algn="just" defTabSz="914400">
              <a:tabLst>
                <a:tab pos="85725" algn="l"/>
              </a:tabLst>
            </a:pPr>
            <a:r>
              <a:rPr lang="fr-FR" sz="900" dirty="0" smtClean="0">
                <a:latin typeface="Arial Narrow" pitchFamily="34" charset="0"/>
              </a:rPr>
              <a:t>Si  </a:t>
            </a:r>
            <a:r>
              <a:rPr lang="fr-FR" sz="900" dirty="0">
                <a:latin typeface="Arial Narrow" pitchFamily="34" charset="0"/>
              </a:rPr>
              <a:t>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a:t>
            </a:r>
            <a:r>
              <a:rPr lang="fr-FR" sz="900" b="1" dirty="0">
                <a:latin typeface="Arial Narrow" pitchFamily="34" charset="0"/>
              </a:rPr>
              <a:t>supérieur ou égal</a:t>
            </a:r>
            <a:r>
              <a:rPr lang="fr-FR" sz="900" dirty="0">
                <a:latin typeface="Arial Narrow" pitchFamily="34" charset="0"/>
              </a:rPr>
              <a:t> à </a:t>
            </a:r>
            <a:r>
              <a:rPr lang="fr-FR" sz="900" b="1" u="sng" dirty="0" smtClean="0">
                <a:solidFill>
                  <a:srgbClr val="FF0000"/>
                </a:solidFill>
                <a:latin typeface="Arial Narrow" pitchFamily="34" charset="0"/>
              </a:rPr>
              <a:t>23 </a:t>
            </a:r>
            <a:r>
              <a:rPr lang="fr-FR" sz="900" b="1" u="sng" dirty="0">
                <a:solidFill>
                  <a:srgbClr val="FF0000"/>
                </a:solidFill>
                <a:latin typeface="Arial Narrow" pitchFamily="34" charset="0"/>
              </a:rPr>
              <a:t>000€</a:t>
            </a:r>
            <a:r>
              <a:rPr lang="fr-FR" sz="900" b="1" u="sng" dirty="0">
                <a:latin typeface="Arial Narrow" pitchFamily="34" charset="0"/>
              </a:rPr>
              <a:t>, </a:t>
            </a:r>
            <a:r>
              <a:rPr lang="fr-FR" sz="900" dirty="0">
                <a:latin typeface="Arial Narrow" pitchFamily="34" charset="0"/>
              </a:rPr>
              <a:t>aucune bourse n’est attribuée (Hors Barème).</a:t>
            </a:r>
          </a:p>
          <a:p>
            <a:pPr algn="just" defTabSz="914400">
              <a:tabLst>
                <a:tab pos="85725" algn="l"/>
              </a:tabLst>
            </a:pPr>
            <a:endParaRPr lang="fr-FR" sz="900" dirty="0">
              <a:latin typeface="Arial Narrow" pitchFamily="34" charset="0"/>
            </a:endParaRPr>
          </a:p>
          <a:p>
            <a:pPr algn="just" defTabSz="914400">
              <a:tabLst>
                <a:tab pos="85725" algn="l"/>
              </a:tabLst>
            </a:pPr>
            <a:r>
              <a:rPr lang="fr-FR" sz="900" dirty="0">
                <a:latin typeface="Arial Narrow" pitchFamily="34" charset="0"/>
              </a:rPr>
              <a:t>Si 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a:t>
            </a:r>
            <a:r>
              <a:rPr lang="fr-FR" sz="900" b="1" dirty="0">
                <a:latin typeface="Arial Narrow" pitchFamily="34" charset="0"/>
              </a:rPr>
              <a:t>inférieur ou égal à</a:t>
            </a:r>
            <a:r>
              <a:rPr lang="fr-FR" sz="900" dirty="0">
                <a:latin typeface="Arial Narrow" pitchFamily="34" charset="0"/>
              </a:rPr>
              <a:t> </a:t>
            </a:r>
            <a:r>
              <a:rPr lang="fr-FR" sz="900" dirty="0" smtClean="0">
                <a:latin typeface="Arial Narrow" pitchFamily="34" charset="0"/>
              </a:rPr>
              <a:t> 3000€</a:t>
            </a:r>
            <a:r>
              <a:rPr lang="fr-FR" sz="900" b="1" dirty="0" smtClean="0">
                <a:solidFill>
                  <a:srgbClr val="FF0000"/>
                </a:solidFill>
                <a:latin typeface="Arial Narrow" pitchFamily="34" charset="0"/>
              </a:rPr>
              <a:t>,</a:t>
            </a:r>
            <a:r>
              <a:rPr lang="fr-FR" sz="900" dirty="0" smtClean="0">
                <a:latin typeface="Arial Narrow" pitchFamily="34" charset="0"/>
              </a:rPr>
              <a:t> </a:t>
            </a:r>
            <a:r>
              <a:rPr lang="fr-FR" sz="900" dirty="0">
                <a:latin typeface="Arial Narrow" pitchFamily="34" charset="0"/>
              </a:rPr>
              <a:t>les enfants peuvent bénéficier d’une bourse (100%) couvrant la totalité des frais de scolarité.</a:t>
            </a:r>
          </a:p>
          <a:p>
            <a:pPr algn="just" defTabSz="914400">
              <a:tabLst>
                <a:tab pos="85725" algn="l"/>
              </a:tabLst>
            </a:pPr>
            <a:endParaRPr lang="fr-FR" sz="900" dirty="0">
              <a:latin typeface="Arial Narrow" pitchFamily="34" charset="0"/>
            </a:endParaRPr>
          </a:p>
          <a:p>
            <a:pPr algn="just" defTabSz="914400">
              <a:tabLst>
                <a:tab pos="85725" algn="l"/>
              </a:tabLst>
            </a:pPr>
            <a:r>
              <a:rPr lang="fr-FR" sz="900" dirty="0">
                <a:latin typeface="Arial Narrow" pitchFamily="34" charset="0"/>
              </a:rPr>
              <a:t>Si le quotient familial pondéré </a:t>
            </a:r>
            <a:r>
              <a:rPr lang="fr-FR" sz="900" b="1" dirty="0">
                <a:solidFill>
                  <a:srgbClr val="FF0000"/>
                </a:solidFill>
                <a:latin typeface="Arial Narrow" pitchFamily="34" charset="0"/>
              </a:rPr>
              <a:t>(</a:t>
            </a:r>
            <a:r>
              <a:rPr lang="fr-FR" sz="900" b="1" dirty="0" err="1">
                <a:solidFill>
                  <a:srgbClr val="FF0000"/>
                </a:solidFill>
                <a:latin typeface="Arial Narrow" pitchFamily="34" charset="0"/>
              </a:rPr>
              <a:t>Qp</a:t>
            </a:r>
            <a:r>
              <a:rPr lang="fr-FR" sz="900" b="1" dirty="0">
                <a:solidFill>
                  <a:srgbClr val="FF0000"/>
                </a:solidFill>
                <a:latin typeface="Arial Narrow" pitchFamily="34" charset="0"/>
              </a:rPr>
              <a:t>)</a:t>
            </a:r>
            <a:r>
              <a:rPr lang="fr-FR" sz="900" dirty="0">
                <a:latin typeface="Arial Narrow" pitchFamily="34" charset="0"/>
              </a:rPr>
              <a:t> est compris entre </a:t>
            </a:r>
            <a:r>
              <a:rPr lang="fr-FR" sz="900" dirty="0" smtClean="0">
                <a:latin typeface="Arial Narrow" pitchFamily="34" charset="0"/>
              </a:rPr>
              <a:t>3000 </a:t>
            </a:r>
            <a:r>
              <a:rPr lang="fr-FR" sz="900" dirty="0">
                <a:latin typeface="Arial Narrow" pitchFamily="34" charset="0"/>
              </a:rPr>
              <a:t>€ et</a:t>
            </a:r>
            <a:r>
              <a:rPr lang="fr-FR" sz="900" u="sng" dirty="0">
                <a:latin typeface="Arial Narrow" pitchFamily="34" charset="0"/>
              </a:rPr>
              <a:t> </a:t>
            </a:r>
            <a:r>
              <a:rPr lang="fr-FR" sz="900" b="1" u="sng" dirty="0" smtClean="0">
                <a:solidFill>
                  <a:srgbClr val="FF0000"/>
                </a:solidFill>
                <a:latin typeface="Arial Narrow" pitchFamily="34" charset="0"/>
              </a:rPr>
              <a:t>23 000 €</a:t>
            </a:r>
            <a:r>
              <a:rPr lang="fr-FR" sz="900" b="1" dirty="0">
                <a:latin typeface="Arial Narrow" pitchFamily="34" charset="0"/>
              </a:rPr>
              <a:t>, </a:t>
            </a:r>
            <a:r>
              <a:rPr lang="fr-FR" sz="900" dirty="0">
                <a:latin typeface="Arial Narrow" pitchFamily="34" charset="0"/>
              </a:rPr>
              <a:t>la famille bénéficie d’une quotité théorique partielle de bourse couvrant les frais de scolarité et, éventuellement les frais parascolaire, selon la formule suivante :</a:t>
            </a:r>
          </a:p>
          <a:p>
            <a:pPr algn="just" defTabSz="914400">
              <a:buClr>
                <a:srgbClr val="FF0000"/>
              </a:buClr>
              <a:buFont typeface="Wingdings" pitchFamily="2" charset="2"/>
              <a:buNone/>
              <a:tabLst>
                <a:tab pos="85725" algn="l"/>
              </a:tabLst>
            </a:pPr>
            <a:endParaRPr lang="fr-FR" sz="900" dirty="0">
              <a:solidFill>
                <a:srgbClr val="FF0000"/>
              </a:solidFill>
              <a:latin typeface="Arial Narrow" pitchFamily="34" charset="0"/>
            </a:endParaRPr>
          </a:p>
        </p:txBody>
      </p:sp>
      <p:sp>
        <p:nvSpPr>
          <p:cNvPr id="16393" name="Text Box 22"/>
          <p:cNvSpPr txBox="1">
            <a:spLocks noChangeArrowheads="1"/>
          </p:cNvSpPr>
          <p:nvPr/>
        </p:nvSpPr>
        <p:spPr bwMode="auto">
          <a:xfrm>
            <a:off x="304800" y="396875"/>
            <a:ext cx="2449513" cy="4093428"/>
          </a:xfrm>
          <a:prstGeom prst="rect">
            <a:avLst/>
          </a:prstGeom>
          <a:solidFill>
            <a:srgbClr val="99CCFF"/>
          </a:solidFill>
          <a:ln w="9525">
            <a:noFill/>
            <a:miter lim="800000"/>
            <a:headEnd/>
            <a:tailEnd/>
          </a:ln>
        </p:spPr>
        <p:txBody>
          <a:bodyPr>
            <a:spAutoFit/>
          </a:bodyPr>
          <a:lstStyle/>
          <a:p>
            <a:pPr algn="ctr" defTabSz="914400"/>
            <a:r>
              <a:rPr lang="fr-FR" sz="1300" b="1" dirty="0">
                <a:solidFill>
                  <a:schemeClr val="hlink"/>
                </a:solidFill>
                <a:latin typeface="Calibri" pitchFamily="34" charset="0"/>
              </a:rPr>
              <a:t>INSTRUCTION DE LA DEMANDE</a:t>
            </a:r>
          </a:p>
          <a:p>
            <a:pPr algn="just" defTabSz="914400"/>
            <a:endParaRPr lang="fr-FR" sz="1300" dirty="0">
              <a:solidFill>
                <a:schemeClr val="hlink"/>
              </a:solidFill>
              <a:latin typeface="Calibri" pitchFamily="34" charset="0"/>
            </a:endParaRPr>
          </a:p>
          <a:p>
            <a:pPr algn="just" defTabSz="914400"/>
            <a:r>
              <a:rPr lang="fr-FR" sz="900" dirty="0">
                <a:latin typeface="Arial Narrow" pitchFamily="34" charset="0"/>
              </a:rPr>
              <a:t> Les services consulaires apprécient la situation familiale du demandeur et les ressources de la famille au regard du barème d’attribution. Il est également tenu compte de son patrimoine mobilier et immobilier.</a:t>
            </a:r>
          </a:p>
          <a:p>
            <a:pPr algn="just" defTabSz="914400"/>
            <a:endParaRPr lang="fr-FR" sz="900" dirty="0">
              <a:latin typeface="Arial Narrow" pitchFamily="34" charset="0"/>
            </a:endParaRPr>
          </a:p>
          <a:p>
            <a:pPr algn="just" defTabSz="914400"/>
            <a:r>
              <a:rPr lang="fr-FR" sz="900" dirty="0">
                <a:latin typeface="Arial Narrow" pitchFamily="34" charset="0"/>
              </a:rPr>
              <a:t>Ils s’assurent également de la compatibilité des revenus déclarés et du niveau de vie de la famille. Une enquête sociale (visite à domicile) peut être diligentée par le poste consulaire à tout moment.</a:t>
            </a:r>
          </a:p>
          <a:p>
            <a:pPr algn="just" defTabSz="914400"/>
            <a:endParaRPr lang="fr-FR" sz="900" dirty="0">
              <a:latin typeface="Arial Narrow" pitchFamily="34" charset="0"/>
            </a:endParaRPr>
          </a:p>
          <a:p>
            <a:pPr algn="just" defTabSz="914400"/>
            <a:r>
              <a:rPr lang="fr-FR" sz="900" dirty="0">
                <a:latin typeface="Arial Narrow" pitchFamily="34" charset="0"/>
              </a:rPr>
              <a:t>Après examen, les demandes sont présentées à </a:t>
            </a:r>
            <a:r>
              <a:rPr lang="fr-FR" sz="900" dirty="0" smtClean="0">
                <a:latin typeface="Arial Narrow" pitchFamily="34" charset="0"/>
              </a:rPr>
              <a:t>un conseil consulaire des bourses scolaires, compétent pour chaque circonscription consulaire. Y </a:t>
            </a:r>
            <a:r>
              <a:rPr lang="fr-FR" sz="900" dirty="0">
                <a:latin typeface="Arial Narrow" pitchFamily="34" charset="0"/>
              </a:rPr>
              <a:t>siègent les principaux représentants de la communauté française (élus des Français de l’étranger, conseiller culturel, représentants des établissements, organisations syndicales représentatives des personnels enseignants, associations   de parents d’élèves, associations des Français à l’étranger...). </a:t>
            </a:r>
            <a:endParaRPr lang="fr-FR" sz="900" dirty="0" smtClean="0">
              <a:latin typeface="Arial Narrow" pitchFamily="34" charset="0"/>
            </a:endParaRPr>
          </a:p>
          <a:p>
            <a:pPr algn="just" defTabSz="914400"/>
            <a:endParaRPr lang="fr-FR" sz="900" dirty="0">
              <a:latin typeface="Arial Narrow" pitchFamily="34" charset="0"/>
            </a:endParaRPr>
          </a:p>
          <a:p>
            <a:pPr algn="just" defTabSz="914400"/>
            <a:r>
              <a:rPr lang="fr-FR" sz="900" dirty="0">
                <a:latin typeface="Arial Narrow" pitchFamily="34" charset="0"/>
              </a:rPr>
              <a:t>Les propositions formulées par cette instance sont ensuite transmises à l’Agence pour l’enseignement français à l’étranger (AEFE) qui décide de leur attribution définitive après avis de la commission nationale des bourses scolaires.</a:t>
            </a:r>
          </a:p>
          <a:p>
            <a:pPr algn="just" defTabSz="914400"/>
            <a:endParaRPr lang="fr-FR" sz="900" dirty="0">
              <a:latin typeface="Arial Narrow" pitchFamily="34" charset="0"/>
            </a:endParaRPr>
          </a:p>
        </p:txBody>
      </p:sp>
      <p:sp>
        <p:nvSpPr>
          <p:cNvPr id="16395" name="Text Box 24"/>
          <p:cNvSpPr txBox="1">
            <a:spLocks noChangeArrowheads="1"/>
          </p:cNvSpPr>
          <p:nvPr/>
        </p:nvSpPr>
        <p:spPr bwMode="auto">
          <a:xfrm>
            <a:off x="5418138" y="3852863"/>
            <a:ext cx="2376487" cy="595312"/>
          </a:xfrm>
          <a:prstGeom prst="rect">
            <a:avLst/>
          </a:prstGeom>
          <a:solidFill>
            <a:srgbClr val="CCECFF"/>
          </a:solidFill>
          <a:ln w="9525">
            <a:noFill/>
            <a:miter lim="800000"/>
            <a:headEnd/>
            <a:tailEnd/>
          </a:ln>
        </p:spPr>
        <p:txBody>
          <a:bodyPr>
            <a:spAutoFit/>
          </a:bodyPr>
          <a:lstStyle/>
          <a:p>
            <a:pPr algn="ctr" defTabSz="914400"/>
            <a:endParaRPr lang="fr-FR" sz="900" b="1" dirty="0">
              <a:solidFill>
                <a:schemeClr val="hlink"/>
              </a:solidFill>
              <a:latin typeface="Calibri" pitchFamily="34" charset="0"/>
            </a:endParaRPr>
          </a:p>
          <a:p>
            <a:pPr algn="ctr" defTabSz="914400"/>
            <a:r>
              <a:rPr lang="fr-FR" sz="1100" b="1" dirty="0">
                <a:solidFill>
                  <a:srgbClr val="FF0000"/>
                </a:solidFill>
                <a:latin typeface="Arial Narrow" pitchFamily="34" charset="0"/>
              </a:rPr>
              <a:t>{1 – [(</a:t>
            </a:r>
            <a:r>
              <a:rPr lang="fr-FR" sz="1100" b="1" dirty="0" err="1">
                <a:solidFill>
                  <a:srgbClr val="FF0000"/>
                </a:solidFill>
                <a:latin typeface="Arial Narrow" pitchFamily="34" charset="0"/>
              </a:rPr>
              <a:t>Qp</a:t>
            </a:r>
            <a:r>
              <a:rPr lang="fr-FR" sz="1100" b="1" dirty="0">
                <a:solidFill>
                  <a:srgbClr val="FF0000"/>
                </a:solidFill>
                <a:latin typeface="Arial Narrow" pitchFamily="34" charset="0"/>
              </a:rPr>
              <a:t> – 3000) ÷ (</a:t>
            </a:r>
            <a:r>
              <a:rPr lang="fr-FR" sz="1100" b="1" dirty="0" smtClean="0">
                <a:solidFill>
                  <a:srgbClr val="FF0000"/>
                </a:solidFill>
                <a:latin typeface="Arial Narrow" pitchFamily="34" charset="0"/>
              </a:rPr>
              <a:t>23000 </a:t>
            </a:r>
            <a:r>
              <a:rPr lang="fr-FR" sz="1100" b="1" dirty="0">
                <a:solidFill>
                  <a:srgbClr val="FF0000"/>
                </a:solidFill>
                <a:latin typeface="Arial Narrow" pitchFamily="34" charset="0"/>
              </a:rPr>
              <a:t>–3000)]} x100</a:t>
            </a:r>
          </a:p>
          <a:p>
            <a:pPr algn="ctr" defTabSz="914400"/>
            <a:endParaRPr lang="fr-FR" sz="1300" b="1" dirty="0">
              <a:solidFill>
                <a:srgbClr val="FF0000"/>
              </a:solidFill>
              <a:latin typeface="Arial Narrow" pitchFamily="34" charset="0"/>
            </a:endParaRPr>
          </a:p>
        </p:txBody>
      </p:sp>
      <p:sp>
        <p:nvSpPr>
          <p:cNvPr id="16396" name="Text Box 25"/>
          <p:cNvSpPr txBox="1">
            <a:spLocks noChangeArrowheads="1"/>
          </p:cNvSpPr>
          <p:nvPr/>
        </p:nvSpPr>
        <p:spPr bwMode="auto">
          <a:xfrm>
            <a:off x="8442325" y="2628900"/>
            <a:ext cx="1800225" cy="228600"/>
          </a:xfrm>
          <a:prstGeom prst="rect">
            <a:avLst/>
          </a:prstGeom>
          <a:noFill/>
          <a:ln w="9525">
            <a:noFill/>
            <a:miter lim="800000"/>
            <a:headEnd/>
            <a:tailEnd/>
          </a:ln>
        </p:spPr>
        <p:txBody>
          <a:bodyPr>
            <a:spAutoFit/>
          </a:bodyPr>
          <a:lstStyle/>
          <a:p>
            <a:pPr defTabSz="914400"/>
            <a:endParaRPr lang="fr-FR" sz="900">
              <a:latin typeface="Arial Narrow" pitchFamily="34" charset="0"/>
            </a:endParaRPr>
          </a:p>
        </p:txBody>
      </p:sp>
      <p:sp>
        <p:nvSpPr>
          <p:cNvPr id="16397" name="Text Box 26"/>
          <p:cNvSpPr txBox="1">
            <a:spLocks noChangeArrowheads="1"/>
          </p:cNvSpPr>
          <p:nvPr/>
        </p:nvSpPr>
        <p:spPr bwMode="auto">
          <a:xfrm>
            <a:off x="5346700" y="4572000"/>
            <a:ext cx="2447925" cy="1252538"/>
          </a:xfrm>
          <a:prstGeom prst="rect">
            <a:avLst/>
          </a:prstGeom>
          <a:noFill/>
          <a:ln w="9525">
            <a:noFill/>
            <a:miter lim="800000"/>
            <a:headEnd/>
            <a:tailEnd/>
          </a:ln>
        </p:spPr>
        <p:txBody>
          <a:bodyPr>
            <a:spAutoFit/>
          </a:bodyPr>
          <a:lstStyle/>
          <a:p>
            <a:pPr algn="just" defTabSz="914400">
              <a:spcBef>
                <a:spcPct val="50000"/>
              </a:spcBef>
            </a:pPr>
            <a:r>
              <a:rPr lang="fr-FR" sz="900" dirty="0">
                <a:latin typeface="Arial Narrow" pitchFamily="34" charset="0"/>
              </a:rPr>
              <a:t>Pour contenir les besoins exprimés au niveau mondial dans la stricte limite des crédits disponibles, la quotité théorique de bourse attribuée aux familles, bénéficiant d’une quotité partielle, est diminuée </a:t>
            </a:r>
            <a:r>
              <a:rPr lang="fr-FR" sz="900" u="sng" dirty="0">
                <a:latin typeface="Arial Narrow" pitchFamily="34" charset="0"/>
              </a:rPr>
              <a:t>d’une contribution progressive de solidarité</a:t>
            </a:r>
            <a:r>
              <a:rPr lang="fr-FR" sz="900" dirty="0">
                <a:latin typeface="Arial Narrow" pitchFamily="34" charset="0"/>
              </a:rPr>
              <a:t> qui ne concerne pas les familles à 100%. </a:t>
            </a:r>
          </a:p>
          <a:p>
            <a:pPr algn="just" defTabSz="914400">
              <a:spcBef>
                <a:spcPct val="50000"/>
              </a:spcBef>
            </a:pPr>
            <a:r>
              <a:rPr lang="fr-FR" sz="900" dirty="0">
                <a:latin typeface="Arial Narrow" pitchFamily="34" charset="0"/>
              </a:rPr>
              <a:t>La quotité définitive accordée aux familles tient compte de cette contribution.</a:t>
            </a:r>
          </a:p>
        </p:txBody>
      </p:sp>
      <p:sp>
        <p:nvSpPr>
          <p:cNvPr id="16398" name="Text Box 22"/>
          <p:cNvSpPr txBox="1">
            <a:spLocks noChangeArrowheads="1"/>
          </p:cNvSpPr>
          <p:nvPr/>
        </p:nvSpPr>
        <p:spPr bwMode="auto">
          <a:xfrm>
            <a:off x="5418138" y="5940425"/>
            <a:ext cx="2376487" cy="1109663"/>
          </a:xfrm>
          <a:prstGeom prst="rect">
            <a:avLst/>
          </a:prstGeom>
          <a:solidFill>
            <a:srgbClr val="99CCFF"/>
          </a:solidFill>
          <a:ln w="9525">
            <a:noFill/>
            <a:miter lim="800000"/>
            <a:headEnd/>
            <a:tailEnd/>
          </a:ln>
        </p:spPr>
        <p:txBody>
          <a:bodyPr>
            <a:spAutoFit/>
          </a:bodyPr>
          <a:lstStyle/>
          <a:p>
            <a:pPr algn="just" defTabSz="914400">
              <a:spcBef>
                <a:spcPct val="50000"/>
              </a:spcBef>
            </a:pPr>
            <a:endParaRPr lang="fr-FR" sz="800" dirty="0">
              <a:solidFill>
                <a:schemeClr val="hlink"/>
              </a:solidFill>
              <a:latin typeface="Arial Narrow" pitchFamily="34" charset="0"/>
            </a:endParaRPr>
          </a:p>
          <a:p>
            <a:pPr algn="just" defTabSz="914400">
              <a:lnSpc>
                <a:spcPct val="80000"/>
              </a:lnSpc>
              <a:spcBef>
                <a:spcPct val="50000"/>
              </a:spcBef>
            </a:pPr>
            <a:r>
              <a:rPr lang="fr-FR" sz="1300" dirty="0">
                <a:solidFill>
                  <a:schemeClr val="hlink"/>
                </a:solidFill>
                <a:latin typeface="Arial Narrow" pitchFamily="34" charset="0"/>
              </a:rPr>
              <a:t>Pour avoir connaissance des paramètres spécifiques de votre pays de résidence, veuillez contacter les services consulaires.</a:t>
            </a:r>
          </a:p>
          <a:p>
            <a:pPr algn="just" defTabSz="914400">
              <a:lnSpc>
                <a:spcPct val="80000"/>
              </a:lnSpc>
              <a:spcBef>
                <a:spcPct val="50000"/>
              </a:spcBef>
            </a:pPr>
            <a:endParaRPr lang="fr-FR" sz="800" dirty="0">
              <a:solidFill>
                <a:schemeClr val="hlink"/>
              </a:solidFill>
              <a:latin typeface="Arial Narrow" pitchFamily="34" charset="0"/>
            </a:endParaRPr>
          </a:p>
        </p:txBody>
      </p:sp>
      <p:sp>
        <p:nvSpPr>
          <p:cNvPr id="16399" name="Rectangle 23"/>
          <p:cNvSpPr>
            <a:spLocks noChangeArrowheads="1"/>
          </p:cNvSpPr>
          <p:nvPr/>
        </p:nvSpPr>
        <p:spPr bwMode="auto">
          <a:xfrm>
            <a:off x="0" y="3779838"/>
            <a:ext cx="10691813" cy="0"/>
          </a:xfrm>
          <a:prstGeom prst="rect">
            <a:avLst/>
          </a:prstGeom>
          <a:noFill/>
          <a:ln w="9525">
            <a:noFill/>
            <a:miter lim="800000"/>
            <a:headEnd/>
            <a:tailEnd/>
          </a:ln>
        </p:spPr>
        <p:txBody>
          <a:bodyPr wrap="none" anchor="ctr">
            <a:spAutoFit/>
          </a:bodyPr>
          <a:lstStyle/>
          <a:p>
            <a:endParaRPr lang="fr-FR"/>
          </a:p>
        </p:txBody>
      </p:sp>
      <p:sp>
        <p:nvSpPr>
          <p:cNvPr id="16400" name="Text Box 24"/>
          <p:cNvSpPr txBox="1">
            <a:spLocks noChangeArrowheads="1"/>
          </p:cNvSpPr>
          <p:nvPr/>
        </p:nvSpPr>
        <p:spPr bwMode="auto">
          <a:xfrm>
            <a:off x="7937500" y="396875"/>
            <a:ext cx="2376488" cy="3779838"/>
          </a:xfrm>
          <a:prstGeom prst="rect">
            <a:avLst/>
          </a:prstGeom>
          <a:noFill/>
          <a:ln w="9525">
            <a:noFill/>
            <a:miter lim="800000"/>
            <a:headEnd/>
            <a:tailEnd/>
          </a:ln>
        </p:spPr>
        <p:txBody>
          <a:bodyPr>
            <a:spAutoFit/>
          </a:bodyPr>
          <a:lstStyle/>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a:p>
            <a:pPr defTabSz="914400">
              <a:spcBef>
                <a:spcPct val="50000"/>
              </a:spcBef>
            </a:pPr>
            <a:endParaRPr lang="fr-FR"/>
          </a:p>
        </p:txBody>
      </p:sp>
      <p:sp>
        <p:nvSpPr>
          <p:cNvPr id="16401" name="Text Box 25"/>
          <p:cNvSpPr txBox="1">
            <a:spLocks noChangeArrowheads="1"/>
          </p:cNvSpPr>
          <p:nvPr/>
        </p:nvSpPr>
        <p:spPr bwMode="auto">
          <a:xfrm>
            <a:off x="7937500" y="396875"/>
            <a:ext cx="2449513" cy="412750"/>
          </a:xfrm>
          <a:prstGeom prst="rect">
            <a:avLst/>
          </a:prstGeom>
          <a:noFill/>
          <a:ln w="9525">
            <a:noFill/>
            <a:miter lim="800000"/>
            <a:headEnd/>
            <a:tailEnd/>
          </a:ln>
        </p:spPr>
        <p:txBody>
          <a:bodyPr>
            <a:spAutoFit/>
          </a:bodyPr>
          <a:lstStyle/>
          <a:p>
            <a:pPr defTabSz="914400"/>
            <a:endParaRPr lang="fr-FR"/>
          </a:p>
        </p:txBody>
      </p:sp>
      <p:sp>
        <p:nvSpPr>
          <p:cNvPr id="16402" name="Rectangle 26"/>
          <p:cNvSpPr>
            <a:spLocks noChangeArrowheads="1"/>
          </p:cNvSpPr>
          <p:nvPr/>
        </p:nvSpPr>
        <p:spPr bwMode="auto">
          <a:xfrm>
            <a:off x="0" y="3779838"/>
            <a:ext cx="10691813" cy="0"/>
          </a:xfrm>
          <a:prstGeom prst="rect">
            <a:avLst/>
          </a:prstGeom>
          <a:noFill/>
          <a:ln w="9525">
            <a:noFill/>
            <a:miter lim="800000"/>
            <a:headEnd/>
            <a:tailEnd/>
          </a:ln>
        </p:spPr>
        <p:txBody>
          <a:bodyPr wrap="none" anchor="ctr">
            <a:spAutoFit/>
          </a:bodyPr>
          <a:lstStyle/>
          <a:p>
            <a:endParaRPr lang="fr-FR"/>
          </a:p>
        </p:txBody>
      </p:sp>
      <p:sp>
        <p:nvSpPr>
          <p:cNvPr id="16403" name="Text Box 27"/>
          <p:cNvSpPr txBox="1">
            <a:spLocks noChangeArrowheads="1"/>
          </p:cNvSpPr>
          <p:nvPr/>
        </p:nvSpPr>
        <p:spPr bwMode="auto">
          <a:xfrm>
            <a:off x="7937500" y="396875"/>
            <a:ext cx="2376488" cy="6645275"/>
          </a:xfrm>
          <a:prstGeom prst="rect">
            <a:avLst/>
          </a:prstGeom>
          <a:gradFill rotWithShape="1">
            <a:gsLst>
              <a:gs pos="0">
                <a:srgbClr val="FFCB7D"/>
              </a:gs>
              <a:gs pos="100000">
                <a:srgbClr val="FC7404"/>
              </a:gs>
            </a:gsLst>
            <a:lin ang="5400000" scaled="1"/>
          </a:gradFill>
          <a:ln w="9525">
            <a:noFill/>
            <a:miter lim="800000"/>
            <a:headEnd/>
            <a:tailEnd/>
          </a:ln>
        </p:spPr>
        <p:txBody>
          <a:bodyPr>
            <a:spAutoFit/>
          </a:bodyPr>
          <a:lstStyle/>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a:p>
            <a:pPr defTabSz="914400"/>
            <a:endParaRPr lang="fr-FR" sz="900">
              <a:latin typeface="Arial Narrow" pitchFamily="34" charset="0"/>
            </a:endParaRPr>
          </a:p>
        </p:txBody>
      </p:sp>
      <p:pic>
        <p:nvPicPr>
          <p:cNvPr id="16404" name="Picture 28" descr="_Pic55"/>
          <p:cNvPicPr>
            <a:picLocks noChangeAspect="1" noChangeArrowheads="1"/>
          </p:cNvPicPr>
          <p:nvPr/>
        </p:nvPicPr>
        <p:blipFill>
          <a:blip r:embed="rId3"/>
          <a:srcRect/>
          <a:stretch>
            <a:fillRect/>
          </a:stretch>
        </p:blipFill>
        <p:spPr bwMode="auto">
          <a:xfrm>
            <a:off x="8226425" y="684213"/>
            <a:ext cx="1871663" cy="1152525"/>
          </a:xfrm>
          <a:prstGeom prst="rect">
            <a:avLst/>
          </a:prstGeom>
          <a:noFill/>
          <a:ln w="9525">
            <a:noFill/>
            <a:miter lim="800000"/>
            <a:headEnd/>
            <a:tailEnd/>
          </a:ln>
        </p:spPr>
      </p:pic>
      <p:sp>
        <p:nvSpPr>
          <p:cNvPr id="16405" name="Text Box 29"/>
          <p:cNvSpPr txBox="1">
            <a:spLocks noChangeArrowheads="1"/>
          </p:cNvSpPr>
          <p:nvPr/>
        </p:nvSpPr>
        <p:spPr bwMode="auto">
          <a:xfrm>
            <a:off x="7937500" y="1981201"/>
            <a:ext cx="2376488" cy="400110"/>
          </a:xfrm>
          <a:prstGeom prst="rect">
            <a:avLst/>
          </a:prstGeom>
          <a:noFill/>
          <a:ln w="9525">
            <a:noFill/>
            <a:miter lim="800000"/>
            <a:headEnd/>
            <a:tailEnd/>
          </a:ln>
        </p:spPr>
        <p:txBody>
          <a:bodyPr wrap="square">
            <a:spAutoFit/>
          </a:bodyPr>
          <a:lstStyle/>
          <a:p>
            <a:pPr algn="ctr" defTabSz="914400">
              <a:spcBef>
                <a:spcPct val="50000"/>
              </a:spcBef>
            </a:pPr>
            <a:r>
              <a:rPr lang="fr-FR" sz="1000" b="1" dirty="0" smtClean="0">
                <a:solidFill>
                  <a:schemeClr val="bg1"/>
                </a:solidFill>
                <a:latin typeface="Arial Narrow" pitchFamily="34" charset="0"/>
              </a:rPr>
              <a:t>MINISTÈRE </a:t>
            </a:r>
            <a:r>
              <a:rPr lang="fr-FR" sz="1000" b="1" dirty="0">
                <a:solidFill>
                  <a:schemeClr val="bg1"/>
                </a:solidFill>
                <a:latin typeface="Arial Narrow" pitchFamily="34" charset="0"/>
              </a:rPr>
              <a:t>DES AFFAIRES </a:t>
            </a:r>
            <a:r>
              <a:rPr lang="fr-FR" sz="1000" b="1" dirty="0" smtClean="0">
                <a:solidFill>
                  <a:schemeClr val="bg1"/>
                </a:solidFill>
                <a:latin typeface="Arial Narrow" pitchFamily="34" charset="0"/>
              </a:rPr>
              <a:t>ÉTRANGÈRES ET DU DEVELOPPEMENT INTERNATIONAL</a:t>
            </a:r>
            <a:endParaRPr lang="fr-FR" sz="1000" b="1" dirty="0">
              <a:solidFill>
                <a:schemeClr val="bg1"/>
              </a:solidFill>
              <a:latin typeface="Arial Narrow" pitchFamily="34" charset="0"/>
            </a:endParaRPr>
          </a:p>
        </p:txBody>
      </p:sp>
      <p:sp>
        <p:nvSpPr>
          <p:cNvPr id="16407" name="Text Box 48"/>
          <p:cNvSpPr txBox="1">
            <a:spLocks noChangeArrowheads="1"/>
          </p:cNvSpPr>
          <p:nvPr/>
        </p:nvSpPr>
        <p:spPr bwMode="auto">
          <a:xfrm>
            <a:off x="8226425" y="2628900"/>
            <a:ext cx="1871663" cy="936625"/>
          </a:xfrm>
          <a:prstGeom prst="rect">
            <a:avLst/>
          </a:prstGeom>
          <a:solidFill>
            <a:srgbClr val="FFFFFF"/>
          </a:solidFill>
          <a:ln w="9525">
            <a:noFill/>
            <a:miter lim="800000"/>
            <a:headEnd/>
            <a:tailEnd/>
          </a:ln>
        </p:spPr>
        <p:txBody>
          <a:bodyPr/>
          <a:lstStyle/>
          <a:p>
            <a:pPr algn="ctr"/>
            <a:r>
              <a:rPr lang="fr-FR" sz="600" dirty="0"/>
              <a:t>POSTE COMPETENT</a:t>
            </a:r>
            <a:endParaRPr lang="fr-FR" dirty="0"/>
          </a:p>
        </p:txBody>
      </p:sp>
      <p:sp>
        <p:nvSpPr>
          <p:cNvPr id="16408" name="Text Box 49"/>
          <p:cNvSpPr txBox="1">
            <a:spLocks noChangeArrowheads="1"/>
          </p:cNvSpPr>
          <p:nvPr/>
        </p:nvSpPr>
        <p:spPr bwMode="auto">
          <a:xfrm>
            <a:off x="8226425" y="3852863"/>
            <a:ext cx="1871663" cy="647700"/>
          </a:xfrm>
          <a:prstGeom prst="rect">
            <a:avLst/>
          </a:prstGeom>
          <a:solidFill>
            <a:srgbClr val="FFFFFF"/>
          </a:solidFill>
          <a:ln w="9525">
            <a:noFill/>
            <a:miter lim="800000"/>
            <a:headEnd/>
            <a:tailEnd/>
          </a:ln>
        </p:spPr>
        <p:txBody>
          <a:bodyPr/>
          <a:lstStyle/>
          <a:p>
            <a:pPr marL="342900" indent="-342900" algn="ctr"/>
            <a:r>
              <a:rPr lang="fr-FR" sz="600" dirty="0"/>
              <a:t>CONTACT BOURSES SCOLAIRES</a:t>
            </a:r>
            <a:endParaRPr lang="fr-FR" dirty="0"/>
          </a:p>
        </p:txBody>
      </p:sp>
      <p:sp>
        <p:nvSpPr>
          <p:cNvPr id="16409" name="Text Box 49"/>
          <p:cNvSpPr txBox="1">
            <a:spLocks noChangeArrowheads="1"/>
          </p:cNvSpPr>
          <p:nvPr/>
        </p:nvSpPr>
        <p:spPr bwMode="auto">
          <a:xfrm>
            <a:off x="8226425" y="4789488"/>
            <a:ext cx="1871663" cy="792162"/>
          </a:xfrm>
          <a:prstGeom prst="rect">
            <a:avLst/>
          </a:prstGeom>
          <a:solidFill>
            <a:srgbClr val="FFFFFF"/>
          </a:solidFill>
          <a:ln w="9525">
            <a:noFill/>
            <a:miter lim="800000"/>
            <a:headEnd/>
            <a:tailEnd/>
          </a:ln>
        </p:spPr>
        <p:txBody>
          <a:bodyPr/>
          <a:lstStyle/>
          <a:p>
            <a:pPr indent="9525" algn="ctr"/>
            <a:r>
              <a:rPr lang="fr-FR" sz="600" dirty="0" smtClean="0"/>
              <a:t>Année scolaire 2022-2023</a:t>
            </a:r>
          </a:p>
          <a:p>
            <a:pPr indent="9525" algn="ctr"/>
            <a:endParaRPr lang="fr-FR" sz="600" dirty="0"/>
          </a:p>
          <a:p>
            <a:pPr marL="188913" lvl="1" indent="1588" algn="ctr"/>
            <a:endParaRPr lang="fr-FR" sz="600" dirty="0"/>
          </a:p>
        </p:txBody>
      </p:sp>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90744" y="5724847"/>
            <a:ext cx="1440160" cy="120253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TotalTime>
  <Words>707</Words>
  <Application>Microsoft Office PowerPoint</Application>
  <PresentationFormat>Personnalisé</PresentationFormat>
  <Paragraphs>221</Paragraphs>
  <Slides>2</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Arial Black</vt:lpstr>
      <vt:lpstr>Arial Narrow</vt:lpstr>
      <vt:lpstr>Calibri</vt:lpstr>
      <vt:lpstr>Wingdings</vt:lpstr>
      <vt:lpstr>Thème Office</vt:lpstr>
      <vt:lpstr>Présentation PowerPoint</vt:lpstr>
      <vt:lpstr>Présentation PowerPoint</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BOURGOIN Clarisse</cp:lastModifiedBy>
  <cp:revision>89</cp:revision>
  <cp:lastPrinted>2021-01-15T14:25:42Z</cp:lastPrinted>
  <dcterms:created xsi:type="dcterms:W3CDTF">2012-12-06T20:40:38Z</dcterms:created>
  <dcterms:modified xsi:type="dcterms:W3CDTF">2022-01-18T07:58:48Z</dcterms:modified>
</cp:coreProperties>
</file>