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varScale="1">
        <p:scale>
          <a:sx n="104" d="100"/>
          <a:sy n="104" d="100"/>
        </p:scale>
        <p:origin x="2004" y="96"/>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05/05/2022</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extLst>
      <p:ext uri="{BB962C8B-B14F-4D97-AF65-F5344CB8AC3E}">
        <p14:creationId xmlns:p14="http://schemas.microsoft.com/office/powerpoint/2010/main" val="10241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extLst>
      <p:ext uri="{BB962C8B-B14F-4D97-AF65-F5344CB8AC3E}">
        <p14:creationId xmlns:p14="http://schemas.microsoft.com/office/powerpoint/2010/main" val="24338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a:t>Cliquez pour modifier le style du titre</a:t>
            </a: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05/05/2022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05/05/2022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05/05/2022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05/05/2022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a:t>Cliquez pour modifier le style du titre</a:t>
            </a: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05/05/2022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05/05/2022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05/05/2022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05/05/2022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05/05/2022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a:t>Cliquez pour modifier le style du titre</a:t>
            </a: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05/05/2022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a:t>Cliquez pour modifier le style du titre</a:t>
            </a: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05/05/2022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05/05/2022</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extLst>
                    <a:ext uri="{9D8B030D-6E8A-4147-A177-3AD203B41FA5}">
                      <a16:colId xmlns:a16="http://schemas.microsoft.com/office/drawing/2014/main" val="20000"/>
                    </a:ext>
                  </a:extLst>
                </a:gridCol>
                <a:gridCol w="2519363">
                  <a:extLst>
                    <a:ext uri="{9D8B030D-6E8A-4147-A177-3AD203B41FA5}">
                      <a16:colId xmlns:a16="http://schemas.microsoft.com/office/drawing/2014/main" val="20001"/>
                    </a:ext>
                  </a:extLst>
                </a:gridCol>
                <a:gridCol w="2520950">
                  <a:extLst>
                    <a:ext uri="{9D8B030D-6E8A-4147-A177-3AD203B41FA5}">
                      <a16:colId xmlns:a16="http://schemas.microsoft.com/office/drawing/2014/main" val="20002"/>
                    </a:ext>
                  </a:extLst>
                </a:gridCol>
                <a:gridCol w="2520950">
                  <a:extLst>
                    <a:ext uri="{9D8B030D-6E8A-4147-A177-3AD203B41FA5}">
                      <a16:colId xmlns:a16="http://schemas.microsoft.com/office/drawing/2014/main" val="20003"/>
                    </a:ext>
                  </a:extLst>
                </a:gridCol>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a:ln>
                            <a:noFill/>
                          </a:ln>
                          <a:solidFill>
                            <a:schemeClr val="tx1"/>
                          </a:solidFill>
                          <a:effectLst/>
                          <a:latin typeface="Arial Black" pitchFamily="34" charset="0"/>
                        </a:rPr>
                        <a:t>Le formulaire de demande de bourse et l</a:t>
                      </a:r>
                      <a:r>
                        <a:rPr kumimoji="0" lang="fr-FR" sz="800" b="1" i="0" u="none" strike="noStrike" cap="none" normalizeH="0" baseline="0" dirty="0">
                          <a:ln>
                            <a:noFill/>
                          </a:ln>
                          <a:solidFill>
                            <a:schemeClr val="tx1"/>
                          </a:solidFill>
                          <a:effectLst/>
                          <a:latin typeface="Calibri" pitchFamily="34" charset="0"/>
                        </a:rPr>
                        <a:t>’</a:t>
                      </a:r>
                      <a:r>
                        <a:rPr kumimoji="0" lang="fr-FR" sz="800" b="1" i="0" u="none" strike="noStrike" cap="none" normalizeH="0" baseline="0" dirty="0">
                          <a:ln>
                            <a:noFill/>
                          </a:ln>
                          <a:solidFill>
                            <a:schemeClr val="tx1"/>
                          </a:solidFill>
                          <a:effectLst/>
                          <a:latin typeface="Arial Black" pitchFamily="34" charset="0"/>
                        </a:rPr>
                        <a:t>instruction sp</a:t>
                      </a:r>
                      <a:r>
                        <a:rPr kumimoji="0" lang="fr-FR" sz="800" b="1" i="0" u="none" strike="noStrike" cap="none" normalizeH="0" baseline="0" dirty="0">
                          <a:ln>
                            <a:noFill/>
                          </a:ln>
                          <a:solidFill>
                            <a:schemeClr val="tx1"/>
                          </a:solidFill>
                          <a:effectLst/>
                          <a:latin typeface="Calibri" pitchFamily="34" charset="0"/>
                        </a:rPr>
                        <a:t>é</a:t>
                      </a:r>
                      <a:r>
                        <a:rPr kumimoji="0" lang="fr-FR" sz="800" b="1" i="0" u="none" strike="noStrike" cap="none" normalizeH="0" baseline="0" dirty="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a:ln>
                            <a:noFill/>
                          </a:ln>
                          <a:solidFill>
                            <a:schemeClr val="tx1"/>
                          </a:solidFill>
                          <a:effectLst/>
                          <a:latin typeface="Calibri" pitchFamily="34" charset="0"/>
                        </a:rPr>
                        <a:t>’</a:t>
                      </a:r>
                      <a:r>
                        <a:rPr kumimoji="0" lang="fr-FR" sz="800" b="1" i="0" u="none" strike="noStrike" cap="none" normalizeH="0" baseline="0" dirty="0">
                          <a:ln>
                            <a:noFill/>
                          </a:ln>
                          <a:solidFill>
                            <a:schemeClr val="tx1"/>
                          </a:solidFill>
                          <a:effectLst/>
                          <a:latin typeface="Arial Black" pitchFamily="34" charset="0"/>
                        </a:rPr>
                        <a:t>Agence</a:t>
                      </a:r>
                      <a:r>
                        <a:rPr kumimoji="0" lang="fr-FR" sz="800" b="1" i="0" u="none" strike="noStrike" cap="none" normalizeH="0" baseline="0" dirty="0">
                          <a:ln>
                            <a:noFill/>
                          </a:ln>
                          <a:solidFill>
                            <a:schemeClr val="tx1"/>
                          </a:solidFill>
                          <a:effectLst/>
                          <a:latin typeface="Calibri" pitchFamily="34" charset="0"/>
                        </a:rPr>
                        <a:t> </a:t>
                      </a:r>
                      <a:r>
                        <a:rPr kumimoji="0" lang="fr-FR" sz="800" b="1" i="0" u="none" strike="noStrike" cap="none" normalizeH="0" baseline="0" dirty="0">
                          <a:ln>
                            <a:noFill/>
                          </a:ln>
                          <a:solidFill>
                            <a:schemeClr val="tx1"/>
                          </a:solidFill>
                          <a:effectLst/>
                          <a:latin typeface="Arial Black" pitchFamily="34" charset="0"/>
                        </a:rPr>
                        <a:t>:</a:t>
                      </a:r>
                      <a:r>
                        <a:rPr kumimoji="0" lang="fr-FR" sz="900" b="1" i="0" u="none" strike="noStrike" cap="none" normalizeH="0" baseline="0" dirty="0">
                          <a:ln>
                            <a:noFill/>
                          </a:ln>
                          <a:solidFill>
                            <a:schemeClr val="tx1"/>
                          </a:solidFill>
                          <a:effectLst/>
                          <a:latin typeface="Calibri" pitchFamily="34" charset="0"/>
                        </a:rPr>
                        <a:t> </a:t>
                      </a:r>
                      <a:r>
                        <a:rPr kumimoji="0" lang="fr-FR" sz="900" b="1" i="0" u="none" strike="noStrike" cap="none" normalizeH="0" baseline="0" dirty="0">
                          <a:ln>
                            <a:noFill/>
                          </a:ln>
                          <a:solidFill>
                            <a:schemeClr val="tx1"/>
                          </a:solidFill>
                          <a:effectLst/>
                          <a:latin typeface="Arial Black" pitchFamily="34" charset="0"/>
                        </a:rPr>
                        <a:t>  </a:t>
                      </a:r>
                      <a:r>
                        <a:rPr kumimoji="0" lang="fr-FR" sz="1000" b="1" i="0" u="none" strike="noStrike" cap="none" normalizeH="0" baseline="0" dirty="0">
                          <a:ln>
                            <a:noFill/>
                          </a:ln>
                          <a:solidFill>
                            <a:schemeClr val="tx1"/>
                          </a:solidFill>
                          <a:effectLst/>
                          <a:latin typeface="Arial Black" pitchFamily="34" charset="0"/>
                          <a:hlinkClick r:id="rId3"/>
                        </a:rPr>
                        <a:t>www.aefe.fr</a:t>
                      </a:r>
                      <a:endParaRPr kumimoji="0" lang="fr-FR" sz="1000" b="0" i="0" u="none" strike="noStrike" cap="none" normalizeH="0" baseline="0" dirty="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a:ln>
                            <a:noFill/>
                          </a:ln>
                          <a:solidFill>
                            <a:schemeClr val="hlink"/>
                          </a:solidFill>
                          <a:effectLst/>
                          <a:latin typeface="Arial Narrow" pitchFamily="34" charset="0"/>
                        </a:rPr>
                        <a:t>RESSOURCES DE LA FAMILLE</a:t>
                      </a:r>
                      <a:endParaRPr kumimoji="0" lang="fr-FR" sz="1000" b="0" i="0" u="none" strike="noStrike" cap="none" normalizeH="0" baseline="0" dirty="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a:ln>
                            <a:noFill/>
                          </a:ln>
                          <a:solidFill>
                            <a:schemeClr val="tx1"/>
                          </a:solidFill>
                          <a:effectLst/>
                          <a:latin typeface="Arial Narrow" pitchFamily="34" charset="0"/>
                        </a:rPr>
                        <a:t>Ils doivent :</a:t>
                      </a:r>
                      <a:endParaRPr kumimoji="0" lang="fr-FR" sz="900" b="0"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a:t>
                      </a:r>
                      <a:r>
                        <a:rPr kumimoji="0" lang="fr-FR" sz="900" b="0" i="0" u="none" strike="noStrike" cap="none" normalizeH="0" baseline="0" dirty="0">
                          <a:ln>
                            <a:noFill/>
                          </a:ln>
                          <a:solidFill>
                            <a:schemeClr val="tx1"/>
                          </a:solidFill>
                          <a:effectLst/>
                          <a:latin typeface="Arial Narrow" pitchFamily="34" charset="0"/>
                        </a:rPr>
                        <a:t> Être de nationalité française ;</a:t>
                      </a:r>
                      <a:endParaRPr kumimoji="0" lang="fr-FR" sz="900" b="0"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a:t>
                      </a:r>
                      <a:r>
                        <a:rPr kumimoji="0" lang="fr-FR" sz="900" b="0" i="0" u="none" strike="noStrike" cap="none" normalizeH="0" baseline="0" dirty="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a:t>
                      </a:r>
                      <a:r>
                        <a:rPr kumimoji="0" lang="fr-FR" sz="900" b="0" i="0" u="none" strike="noStrike" cap="none" normalizeH="0" baseline="0" dirty="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a:ln>
                            <a:noFill/>
                          </a:ln>
                          <a:solidFill>
                            <a:schemeClr val="tx1"/>
                          </a:solidFill>
                          <a:effectLst/>
                          <a:latin typeface="Arial Narrow" pitchFamily="34" charset="0"/>
                        </a:rPr>
                        <a:t>NB :</a:t>
                      </a:r>
                      <a:r>
                        <a:rPr kumimoji="0" lang="fr-FR" sz="900" b="0" i="1" u="none" strike="noStrike" cap="none" normalizeH="0" baseline="0" dirty="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a:t>
                      </a:r>
                      <a:r>
                        <a:rPr kumimoji="0" lang="fr-FR" sz="900" b="0" i="0" u="none" strike="noStrike" cap="none" normalizeH="0" baseline="0" dirty="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a:t>
                      </a:r>
                      <a:r>
                        <a:rPr kumimoji="0" lang="fr-FR" sz="900" b="0" i="0" u="none" strike="noStrike" cap="none" normalizeH="0" baseline="0" dirty="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a:t>
                      </a:r>
                      <a:r>
                        <a:rPr kumimoji="0" lang="fr-FR" sz="900" b="0" i="0" u="none" strike="noStrike" cap="none" normalizeH="0" baseline="0" dirty="0">
                          <a:ln>
                            <a:noFill/>
                          </a:ln>
                          <a:solidFill>
                            <a:schemeClr val="tx1"/>
                          </a:solidFill>
                          <a:effectLst/>
                          <a:latin typeface="Arial Narrow" pitchFamily="34" charset="0"/>
                        </a:rPr>
                        <a:t> Fréquenter régulièrement les cours ;</a:t>
                      </a:r>
                      <a:endParaRPr kumimoji="0" lang="fr-FR" sz="900" b="0"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a:t>
                      </a:r>
                      <a:r>
                        <a:rPr kumimoji="0" lang="fr-FR" sz="900" b="0" i="0" u="none" strike="noStrike" cap="none" normalizeH="0" baseline="0" dirty="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a:ln>
                            <a:noFill/>
                          </a:ln>
                          <a:solidFill>
                            <a:schemeClr val="hlink"/>
                          </a:solidFill>
                          <a:effectLst/>
                          <a:latin typeface="Calibri" pitchFamily="34" charset="0"/>
                        </a:rPr>
                        <a:t>RAPPELS</a:t>
                      </a:r>
                      <a:r>
                        <a:rPr kumimoji="0" lang="fr-FR" sz="900" b="1" i="0" u="none" strike="noStrike" cap="none" normalizeH="0" baseline="0" dirty="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a:ln>
                            <a:noFill/>
                          </a:ln>
                          <a:solidFill>
                            <a:srgbClr val="FF0000"/>
                          </a:solidFill>
                          <a:effectLst/>
                          <a:latin typeface="Arial Narrow" pitchFamily="34" charset="0"/>
                          <a:sym typeface="Wingdings" pitchFamily="2" charset="2"/>
                        </a:rPr>
                        <a:t> </a:t>
                      </a:r>
                      <a:r>
                        <a:rPr kumimoji="0" lang="fr-FR" sz="900" b="1" i="0" u="none" strike="noStrike" cap="none" normalizeH="0" baseline="0" dirty="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a:t>Année scolaire </a:t>
            </a:r>
            <a:endParaRPr lang="fr-FR" sz="1200" dirty="0"/>
          </a:p>
          <a:p>
            <a:pPr algn="ctr" defTabSz="914400"/>
            <a:r>
              <a:rPr lang="fr-FR" sz="1200" b="1" dirty="0"/>
              <a:t> 2016 </a:t>
            </a:r>
          </a:p>
          <a:p>
            <a:pPr algn="ctr" defTabSz="914400"/>
            <a:r>
              <a:rPr lang="fr-FR" sz="1200" b="1" dirty="0"/>
              <a:t>pays du rythme sud</a:t>
            </a:r>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a:latin typeface="Arial Narrow" pitchFamily="34" charset="0"/>
              </a:rPr>
              <a:t>Selon le cas, auprès du Consulat général de France le plus proche ou de la section consulaire de l’Ambassade de France du pays de résidence ou de l’établissement de scolarisation de l’enfant.</a:t>
            </a: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consulaire, auprès des établissements d’enseignement français à l’étranger susceptibles d’accueillir des enfants boursiers ou sur le site des postes ou de l’AEFE. </a:t>
            </a: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le premier conseil consulaire) 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suivants:</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a:latin typeface="Arial Narrow" pitchFamily="34" charset="0"/>
              </a:rPr>
              <a:t> Frais de scolarité annuels, frais d’inscription annuelle, frais de première inscription.</a:t>
            </a: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a:latin typeface="Arial Narrow" pitchFamily="34" charset="0"/>
              </a:rPr>
              <a:t> Frais 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a:solidFill>
                  <a:schemeClr val="hlink"/>
                </a:solidFill>
                <a:latin typeface="Calibri" pitchFamily="34" charset="0"/>
              </a:rPr>
              <a:t>RÈGLES 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a:latin typeface="Arial Narrow" pitchFamily="34" charset="0"/>
              </a:rPr>
              <a:t> Un 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a:latin typeface="Arial Narrow" pitchFamily="34" charset="0"/>
              </a:rPr>
              <a:t> Le 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a:latin typeface="Arial Narrow" pitchFamily="34" charset="0"/>
              </a:rPr>
              <a:t> Familles 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a:latin typeface="Arial Narrow" pitchFamily="34" charset="0"/>
              </a:rPr>
              <a:t> Une 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a:t>Année scolaire</a:t>
            </a:r>
          </a:p>
          <a:p>
            <a:pPr algn="ctr"/>
            <a:r>
              <a:rPr lang="fr-FR" sz="1400" b="1" dirty="0"/>
              <a:t>2022/2023</a:t>
            </a:r>
          </a:p>
          <a:p>
            <a:pPr algn="ctr"/>
            <a:r>
              <a:rPr lang="fr-FR" sz="1400" b="1" dirty="0"/>
              <a:t>pays du rythme  nord </a:t>
            </a:r>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a:solidFill>
                  <a:srgbClr val="FF0000"/>
                </a:solidFill>
              </a:rPr>
              <a:t>BOURSES SCOLAIRES</a:t>
            </a:r>
          </a:p>
          <a:p>
            <a:r>
              <a:rPr lang="fr-FR" sz="1000" b="1" dirty="0"/>
              <a:t>au bénéfice </a:t>
            </a:r>
          </a:p>
          <a:p>
            <a:r>
              <a:rPr lang="fr-FR" sz="1000" b="1" dirty="0"/>
              <a:t>des enfants français</a:t>
            </a:r>
          </a:p>
          <a:p>
            <a:r>
              <a:rPr lang="fr-FR" sz="1000" b="1" dirty="0"/>
              <a:t>résidant avec leur famille</a:t>
            </a:r>
          </a:p>
          <a:p>
            <a:r>
              <a:rPr lang="fr-FR" sz="1000" b="1" dirty="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extLst>
                    <a:ext uri="{9D8B030D-6E8A-4147-A177-3AD203B41FA5}">
                      <a16:colId xmlns:a16="http://schemas.microsoft.com/office/drawing/2014/main" val="20000"/>
                    </a:ext>
                  </a:extLst>
                </a:gridCol>
                <a:gridCol w="2519363">
                  <a:extLst>
                    <a:ext uri="{9D8B030D-6E8A-4147-A177-3AD203B41FA5}">
                      <a16:colId xmlns:a16="http://schemas.microsoft.com/office/drawing/2014/main" val="20001"/>
                    </a:ext>
                  </a:extLst>
                </a:gridCol>
                <a:gridCol w="2520950">
                  <a:extLst>
                    <a:ext uri="{9D8B030D-6E8A-4147-A177-3AD203B41FA5}">
                      <a16:colId xmlns:a16="http://schemas.microsoft.com/office/drawing/2014/main" val="20002"/>
                    </a:ext>
                  </a:extLst>
                </a:gridCol>
                <a:gridCol w="2520950">
                  <a:extLst>
                    <a:ext uri="{9D8B030D-6E8A-4147-A177-3AD203B41FA5}">
                      <a16:colId xmlns:a16="http://schemas.microsoft.com/office/drawing/2014/main" val="20003"/>
                    </a:ext>
                  </a:extLst>
                </a:gridCol>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DÉCISION</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est faite par le poste consulaire.</a:t>
            </a:r>
          </a:p>
          <a:p>
            <a:pPr algn="just" defTabSz="914400"/>
            <a:endParaRPr lang="fr-FR" sz="900" dirty="0">
              <a:latin typeface="Arial Narrow" pitchFamily="34" charset="0"/>
            </a:endParaRPr>
          </a:p>
          <a:p>
            <a:pPr algn="just" defTabSz="914400"/>
            <a:r>
              <a:rPr lang="fr-FR" sz="900" dirty="0">
                <a:latin typeface="Arial Narrow" pitchFamily="34" charset="0"/>
              </a:rPr>
              <a:t>Le rejet de votre demande après le premier conseil consulaire, peut faire l’objet, sur demande, d’une révision en second conseil.</a:t>
            </a:r>
          </a:p>
          <a:p>
            <a:pPr algn="just" defTabSz="914400"/>
            <a:endParaRPr lang="fr-FR" sz="900" dirty="0">
              <a:latin typeface="Arial Narrow" pitchFamily="34" charset="0"/>
            </a:endParaRPr>
          </a:p>
          <a:p>
            <a:pPr algn="just" defTabSz="914400"/>
            <a:r>
              <a:rPr lang="fr-FR" sz="900" dirty="0">
                <a:latin typeface="Arial Narrow" pitchFamily="34" charset="0"/>
              </a:rPr>
              <a:t>En cas de rejet après le deuxième conseil consulaire, un recours gracieux peut être présenté par voie écrite, auprès du directeur de l’Agence pour l’enseignement français à l’étranger (AEFE) via le poste consulaire.</a:t>
            </a:r>
          </a:p>
          <a:p>
            <a:pPr algn="just" defTabSz="914400"/>
            <a:r>
              <a:rPr lang="fr-FR" sz="900" dirty="0">
                <a:latin typeface="Arial Narrow" pitchFamily="34" charset="0"/>
              </a:rPr>
              <a:t>Un recours gracieux peut ensuite être contesté auprès du tribunal administratif de Paris dans un délais de 2 mois allongé de 2 mois de distance  supplémentaires.</a:t>
            </a: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a:solidFill>
                  <a:schemeClr val="hlink"/>
                </a:solidFill>
                <a:latin typeface="Calibri" pitchFamily="34" charset="0"/>
              </a:rPr>
              <a:t>BARÈME 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des charges :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(logement gratuit mis à disposition, voiture de fonction…), 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égal à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 0,5</a:t>
            </a: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a:latin typeface="Arial Narrow" pitchFamily="34" charset="0"/>
              </a:rPr>
              <a:t> Le 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a:latin typeface="Arial Narrow" pitchFamily="34" charset="0"/>
              </a:rPr>
              <a:t> Le 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 </a:t>
            </a: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a:solidFill>
                  <a:srgbClr val="FF0000"/>
                </a:solidFill>
                <a:latin typeface="Arial Narrow" pitchFamily="34" charset="0"/>
              </a:rPr>
              <a:t>23 000€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3000€</a:t>
            </a:r>
            <a:r>
              <a:rPr lang="fr-FR" sz="900" b="1" dirty="0">
                <a:solidFill>
                  <a:srgbClr val="FF0000"/>
                </a:solidFill>
                <a:latin typeface="Arial Narrow" pitchFamily="34" charset="0"/>
              </a:rPr>
              <a:t>,</a:t>
            </a:r>
            <a:r>
              <a:rPr lang="fr-FR" sz="900" dirty="0">
                <a:latin typeface="Arial Narrow" pitchFamily="34" charset="0"/>
              </a:rPr>
              <a:t> 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3000 € et</a:t>
            </a:r>
            <a:r>
              <a:rPr lang="fr-FR" sz="900" u="sng" dirty="0">
                <a:latin typeface="Arial Narrow" pitchFamily="34" charset="0"/>
              </a:rPr>
              <a:t> </a:t>
            </a:r>
            <a:r>
              <a:rPr lang="fr-FR" sz="900" b="1" u="sng" dirty="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un conseil consulaire des bourses scolaires, compétent pour chaque circonscription consulaire. Y 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(23000 –3000)]}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a:solidFill>
                  <a:schemeClr val="bg1"/>
                </a:solidFill>
                <a:latin typeface="Arial Narrow" pitchFamily="34" charset="0"/>
              </a:rPr>
              <a:t>MINISTÈRE DES AFFAIRES ÉTRANGÈRES ET DU DEVELOPPEMENT INTERNATIONAL</a:t>
            </a: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a:t>Année Scolaire 2019/2020</a:t>
            </a:r>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1707</Words>
  <Application>Microsoft Office PowerPoint</Application>
  <PresentationFormat>Personnalisé</PresentationFormat>
  <Paragraphs>221</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Black</vt:lpstr>
      <vt:lpstr>Arial Narrow</vt:lpstr>
      <vt:lpstr>Calibri</vt:lpstr>
      <vt:lpstr>Wingdings</vt:lpstr>
      <vt:lpstr>Thème Office</vt:lpstr>
      <vt:lpstr>Présentation PowerPoint</vt:lpstr>
      <vt:lpstr>Présentation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Elementaire</cp:lastModifiedBy>
  <cp:revision>86</cp:revision>
  <cp:lastPrinted>2018-12-18T16:41:38Z</cp:lastPrinted>
  <dcterms:created xsi:type="dcterms:W3CDTF">2012-12-06T20:40:38Z</dcterms:created>
  <dcterms:modified xsi:type="dcterms:W3CDTF">2022-05-05T10:00:20Z</dcterms:modified>
</cp:coreProperties>
</file>